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handoutMasterIdLst>
    <p:handoutMasterId r:id="rId29"/>
  </p:handoutMasterIdLst>
  <p:sldIdLst>
    <p:sldId id="373" r:id="rId2"/>
    <p:sldId id="372" r:id="rId3"/>
    <p:sldId id="370" r:id="rId4"/>
    <p:sldId id="371" r:id="rId5"/>
    <p:sldId id="343" r:id="rId6"/>
    <p:sldId id="344" r:id="rId7"/>
    <p:sldId id="345" r:id="rId8"/>
    <p:sldId id="368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9" r:id="rId24"/>
    <p:sldId id="361" r:id="rId25"/>
    <p:sldId id="362" r:id="rId26"/>
    <p:sldId id="363" r:id="rId27"/>
  </p:sldIdLst>
  <p:sldSz cx="9144000" cy="6858000" type="screen4x3"/>
  <p:notesSz cx="6997700" cy="92837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 Sudarshan" initials="SS" lastIdx="1" clrIdx="1">
    <p:extLst>
      <p:ext uri="{19B8F6BF-5375-455C-9EA6-DF929625EA0E}">
        <p15:presenceInfo xmlns:p15="http://schemas.microsoft.com/office/powerpoint/2012/main" userId="b463bc06a992a7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902" autoAdjust="0"/>
  </p:normalViewPr>
  <p:slideViewPr>
    <p:cSldViewPr snapToGrid="0">
      <p:cViewPr varScale="1">
        <p:scale>
          <a:sx n="109" d="100"/>
          <a:sy n="109" d="100"/>
        </p:scale>
        <p:origin x="1818" y="90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209238-363D-4A4D-99AF-38838EDEB568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14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15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16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6BB600-5F46-4F6C-928D-3BCCB73D5636}" type="slidenum">
              <a:rPr lang="en-US" altLang="en-US" sz="1300">
                <a:latin typeface="Times New Roman" panose="02020603050405020304" pitchFamily="18" charset="0"/>
              </a:rPr>
              <a:pPr/>
              <a:t>17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6BB600-5F46-4F6C-928D-3BCCB73D5636}" type="slidenum">
              <a:rPr lang="en-US" altLang="en-US" sz="1300">
                <a:latin typeface="Times New Roman" panose="02020603050405020304" pitchFamily="18" charset="0"/>
              </a:rPr>
              <a:pPr/>
              <a:t>18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51035C-5808-407C-8457-78863416B201}" type="slidenum">
              <a:rPr lang="en-US" altLang="en-US" sz="1300">
                <a:latin typeface="Times New Roman" panose="02020603050405020304" pitchFamily="18" charset="0"/>
              </a:rPr>
              <a:pPr/>
              <a:t>19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34B2C1-B6FF-4E08-B576-E580E4C742E5}" type="slidenum">
              <a:rPr lang="en-US" altLang="en-US" sz="1300">
                <a:latin typeface="Times New Roman" panose="02020603050405020304" pitchFamily="18" charset="0"/>
              </a:rPr>
              <a:pPr/>
              <a:t>20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21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22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24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6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25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3648DA-533A-4CF4-BE6A-7CC0C8DD9180}" type="slidenum">
              <a:rPr lang="en-US" altLang="en-US" sz="1300">
                <a:latin typeface="Times New Roman" panose="02020603050405020304" pitchFamily="18" charset="0"/>
              </a:rPr>
              <a:pPr/>
              <a:t>7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3648DA-533A-4CF4-BE6A-7CC0C8DD9180}" type="slidenum">
              <a:rPr lang="en-US" altLang="en-US" sz="1300">
                <a:latin typeface="Times New Roman" panose="02020603050405020304" pitchFamily="18" charset="0"/>
              </a:rPr>
              <a:pPr/>
              <a:t>8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5212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4AE86D-105E-4E6D-B77F-4AC8A2CFF942}" type="slidenum">
              <a:rPr lang="en-US" altLang="en-US" sz="1300">
                <a:latin typeface="Times New Roman" panose="02020603050405020304" pitchFamily="18" charset="0"/>
              </a:rPr>
              <a:pPr/>
              <a:t>9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4AE86D-105E-4E6D-B77F-4AC8A2CFF942}" type="slidenum">
              <a:rPr lang="en-US" altLang="en-US" sz="1300">
                <a:latin typeface="Times New Roman" panose="02020603050405020304" pitchFamily="18" charset="0"/>
              </a:rPr>
              <a:pPr/>
              <a:t>10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11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4B7984-B6AD-4D3E-800B-506D1974D9BE}" type="slidenum">
              <a:rPr lang="en-US" altLang="en-US" sz="1300">
                <a:latin typeface="Times New Roman" panose="02020603050405020304" pitchFamily="18" charset="0"/>
              </a:rPr>
              <a:pPr/>
              <a:t>12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4B7984-B6AD-4D3E-800B-506D1974D9BE}" type="slidenum">
              <a:rPr lang="en-US" altLang="en-US" sz="1300">
                <a:latin typeface="Times New Roman" panose="02020603050405020304" pitchFamily="18" charset="0"/>
              </a:rPr>
              <a:pPr/>
              <a:t>13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90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093788"/>
            <a:ext cx="7707313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3084" y="1093788"/>
            <a:ext cx="7702579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4" y="6613525"/>
            <a:ext cx="4475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2.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65062-FE99-46CC-8C95-540C295F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7" y="788988"/>
            <a:ext cx="8077200" cy="609600"/>
          </a:xfrm>
        </p:spPr>
        <p:txBody>
          <a:bodyPr/>
          <a:lstStyle/>
          <a:p>
            <a:r>
              <a:rPr lang="en-US" dirty="0"/>
              <a:t>Pure” languages: </a:t>
            </a:r>
            <a:r>
              <a:rPr lang="en-US" sz="1600" dirty="0"/>
              <a:t>The Pure language is a successor of the equational programming language Q,  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E4F3F-BCA8-421C-941A-2590A3D6B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b="1" u="sng" dirty="0">
                <a:solidFill>
                  <a:srgbClr val="0070C0"/>
                </a:solidFill>
              </a:rPr>
              <a:t>Pure” languages</a:t>
            </a:r>
            <a:r>
              <a:rPr lang="en-US" altLang="en-US" dirty="0">
                <a:solidFill>
                  <a:srgbClr val="000000"/>
                </a:solidFill>
              </a:rPr>
              <a:t>:</a:t>
            </a:r>
          </a:p>
          <a:p>
            <a:pPr marL="800100" lvl="1" indent="-342900">
              <a:buClr>
                <a:srgbClr val="FF9933"/>
              </a:buClr>
              <a:buFont typeface="+mj-lt"/>
              <a:buAutoNum type="arabicParenR"/>
            </a:pPr>
            <a:r>
              <a:rPr lang="en-US" altLang="en-US" b="1" dirty="0">
                <a:solidFill>
                  <a:srgbClr val="000000"/>
                </a:solidFill>
              </a:rPr>
              <a:t>Relational algebra</a:t>
            </a:r>
          </a:p>
          <a:p>
            <a:pPr marL="800100" lvl="1" indent="-342900">
              <a:buClr>
                <a:srgbClr val="FF9933"/>
              </a:buClr>
              <a:buFont typeface="+mj-lt"/>
              <a:buAutoNum type="arabicParenR"/>
            </a:pP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</a:rPr>
              <a:t>Tuple relational calculus: A tuple is a single element of relation. In database terms, it is a row. (is a non-procedural query language)</a:t>
            </a:r>
          </a:p>
          <a:p>
            <a:pPr marL="800100" lvl="1" indent="-342900">
              <a:buClr>
                <a:srgbClr val="FF9933"/>
              </a:buClr>
              <a:buFont typeface="+mj-lt"/>
              <a:buAutoNum type="arabicParenR"/>
            </a:pP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</a:rPr>
              <a:t>Domain relational calculus: A domain is equivalent to column data type and any constraints on the value of data. (non-procedural query language equivalent in power to Tuple Relational Calculus.)</a:t>
            </a:r>
          </a:p>
          <a:p>
            <a:pPr marL="800100" lvl="1" indent="-342900">
              <a:buClr>
                <a:srgbClr val="FF9933"/>
              </a:buClr>
              <a:buFont typeface="+mj-lt"/>
              <a:buAutoNum type="arabicPeriod"/>
            </a:pPr>
            <a:r>
              <a:rPr lang="en-US" altLang="en-US" b="1" dirty="0">
                <a:solidFill>
                  <a:srgbClr val="000000"/>
                </a:solidFill>
              </a:rPr>
              <a:t>Relational Algebra</a:t>
            </a:r>
            <a:r>
              <a:rPr lang="en-US" altLang="en-US" dirty="0">
                <a:solidFill>
                  <a:srgbClr val="000000"/>
                </a:solidFill>
              </a:rPr>
              <a:t> is a procedural query language. Relational algebra mainly provides a theoretical foundation for relational databases and SQL.</a:t>
            </a:r>
          </a:p>
          <a:p>
            <a:pPr marL="1143000" lvl="2" indent="-342900">
              <a:buClr>
                <a:srgbClr val="FF9933"/>
              </a:buClr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2.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</a:rPr>
              <a:t>The Tuple Relational Calculus (TRC) is used to select tuples from a relation. The tuples with specific range values, tuples with certain attribute values, and so on can be selected.</a:t>
            </a:r>
          </a:p>
          <a:p>
            <a:pPr marL="1143000" lvl="2" indent="-342900">
              <a:buClr>
                <a:srgbClr val="FF9933"/>
              </a:buClr>
              <a:buFont typeface="+mj-lt"/>
              <a:buAutoNum type="arabicPeriod"/>
            </a:pP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</a:rPr>
              <a:t>3. The Domain Relational Calculus (DRC) employs a list of attributes from which to choose based on the condition. It’s similar to TRC, but instead of selecting entire tuples, it selects attributes.</a:t>
            </a:r>
          </a:p>
          <a:p>
            <a:pPr marL="800100" lvl="1" indent="-342900">
              <a:buClr>
                <a:srgbClr val="FF9933"/>
              </a:buClr>
              <a:buFont typeface="+mj-lt"/>
              <a:buAutoNum type="arabicParenR"/>
            </a:pPr>
            <a:endParaRPr lang="en-US" altLang="en-US" dirty="0">
              <a:solidFill>
                <a:srgbClr val="000000"/>
              </a:solidFill>
            </a:endParaRPr>
          </a:p>
          <a:p>
            <a:pPr lvl="1" algn="ctr">
              <a:buClr>
                <a:srgbClr val="FF9933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7030A0"/>
                </a:solidFill>
              </a:rPr>
              <a:t>Procedural</a:t>
            </a:r>
            <a:r>
              <a:rPr lang="en-US" altLang="en-US" dirty="0"/>
              <a:t> versus </a:t>
            </a:r>
            <a:r>
              <a:rPr lang="en-US" altLang="en-US" dirty="0">
                <a:solidFill>
                  <a:srgbClr val="C00000"/>
                </a:solidFill>
              </a:rPr>
              <a:t>non-procedural</a:t>
            </a:r>
            <a:r>
              <a:rPr lang="en-US" altLang="en-US" dirty="0"/>
              <a:t>, or </a:t>
            </a:r>
            <a:r>
              <a:rPr lang="en-US" altLang="en-US" dirty="0">
                <a:solidFill>
                  <a:srgbClr val="00B0F0"/>
                </a:solidFill>
              </a:rPr>
              <a:t>declarative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881754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Project</a:t>
            </a:r>
            <a:r>
              <a:rPr lang="en-US" altLang="en-US" sz="2800" dirty="0"/>
              <a:t> Operation Example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912353" cy="1567751"/>
          </a:xfrm>
        </p:spPr>
        <p:txBody>
          <a:bodyPr/>
          <a:lstStyle/>
          <a:p>
            <a:pPr>
              <a:tabLst>
                <a:tab pos="3257550" algn="ctr"/>
              </a:tabLst>
            </a:pPr>
            <a:r>
              <a:rPr lang="en-US" altLang="en-US" sz="1700" dirty="0"/>
              <a:t>Example: eliminate the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 attribute of </a:t>
            </a:r>
            <a:r>
              <a:rPr lang="en-US" altLang="en-US" sz="1700" i="1" dirty="0"/>
              <a:t>instructor</a:t>
            </a:r>
          </a:p>
          <a:p>
            <a:pPr>
              <a:tabLst>
                <a:tab pos="3257550" algn="ctr"/>
              </a:tabLst>
            </a:pPr>
            <a:r>
              <a:rPr lang="en-US" altLang="en-US" sz="1700" dirty="0"/>
              <a:t>Query</a:t>
            </a:r>
            <a:r>
              <a:rPr lang="en-US" altLang="en-US" sz="1700" i="1" dirty="0"/>
              <a:t>:</a:t>
            </a:r>
            <a:br>
              <a:rPr lang="en-US" altLang="en-US" sz="1700" dirty="0"/>
            </a:br>
            <a:r>
              <a:rPr lang="en-US" altLang="en-US" sz="800" dirty="0"/>
              <a:t> </a:t>
            </a:r>
            <a:br>
              <a:rPr lang="en-US" altLang="en-US" sz="1700" dirty="0"/>
            </a:br>
            <a:r>
              <a:rPr lang="en-US" altLang="en-US" sz="1700" dirty="0"/>
              <a:t>         	 </a:t>
            </a:r>
            <a:r>
              <a:rPr lang="en-US" altLang="en-US" b="1" dirty="0">
                <a:sym typeface="Symbol" panose="05050102010706020507" pitchFamily="18" charset="2"/>
              </a:rPr>
              <a:t></a:t>
            </a:r>
            <a:r>
              <a:rPr lang="en-US" altLang="en-US" i="1" baseline="-25000" dirty="0">
                <a:solidFill>
                  <a:srgbClr val="00B050"/>
                </a:solidFill>
              </a:rPr>
              <a:t>ID, name, salary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sz="1700" dirty="0"/>
              <a:t>(</a:t>
            </a:r>
            <a:r>
              <a:rPr lang="en-US" altLang="en-US" sz="1700" i="1" dirty="0">
                <a:solidFill>
                  <a:srgbClr val="0070C0"/>
                </a:solidFill>
              </a:rPr>
              <a:t>instructor</a:t>
            </a:r>
            <a:r>
              <a:rPr lang="en-US" altLang="en-US" sz="1700" dirty="0"/>
              <a:t>) </a:t>
            </a:r>
          </a:p>
          <a:p>
            <a:pPr>
              <a:tabLst>
                <a:tab pos="3257550" algn="ctr"/>
              </a:tabLst>
            </a:pPr>
            <a:r>
              <a:rPr lang="en-US" altLang="en-US" sz="1700" dirty="0"/>
              <a:t>Result:</a:t>
            </a:r>
            <a:br>
              <a:rPr lang="en-US" altLang="en-US" sz="1700" dirty="0"/>
            </a:br>
            <a:endParaRPr lang="en-US" altLang="en-US" sz="17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8A827ED-B175-4A55-B05F-235A354E7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9823"/>
          <a:stretch/>
        </p:blipFill>
        <p:spPr>
          <a:xfrm>
            <a:off x="2386431" y="2422578"/>
            <a:ext cx="4216669" cy="37498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9859" y="422275"/>
            <a:ext cx="8077200" cy="609600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Composition</a:t>
            </a:r>
            <a:r>
              <a:rPr lang="en-US" altLang="en-US" sz="2800" dirty="0"/>
              <a:t> of Relational Operations: </a:t>
            </a:r>
            <a:r>
              <a:rPr lang="en-US" altLang="en-US" sz="2800" dirty="0">
                <a:solidFill>
                  <a:srgbClr val="00B050"/>
                </a:solidFill>
              </a:rPr>
              <a:t>like nested: find all.. condition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42035"/>
            <a:ext cx="7558786" cy="3720109"/>
          </a:xfrm>
        </p:spPr>
        <p:txBody>
          <a:bodyPr/>
          <a:lstStyle/>
          <a:p>
            <a:r>
              <a:rPr lang="en-US" altLang="en-US" sz="1700" dirty="0"/>
              <a:t>The result of a relational-algebra operation is relation  and therefore of relational-algebra operations can be composed together into a </a:t>
            </a:r>
            <a:r>
              <a:rPr lang="en-US" altLang="en-US" sz="1700" b="1" dirty="0"/>
              <a:t>relational-algebra expression</a:t>
            </a:r>
            <a:r>
              <a:rPr lang="en-US" altLang="en-US" sz="17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700" u="sng" dirty="0">
                <a:solidFill>
                  <a:srgbClr val="0070C0"/>
                </a:solidFill>
              </a:rPr>
              <a:t>Example</a:t>
            </a:r>
            <a:r>
              <a:rPr lang="en-US" altLang="en-US" sz="1700" dirty="0"/>
              <a:t>: Consider  the query -- </a:t>
            </a:r>
            <a:r>
              <a:rPr lang="en-US" altLang="en-US" sz="1700" dirty="0">
                <a:solidFill>
                  <a:srgbClr val="FF0000"/>
                </a:solidFill>
              </a:rPr>
              <a:t>Find</a:t>
            </a:r>
            <a:r>
              <a:rPr lang="en-US" altLang="en-US" sz="1700" dirty="0"/>
              <a:t> the names of </a:t>
            </a:r>
            <a:r>
              <a:rPr lang="en-US" altLang="en-US" sz="1700" dirty="0">
                <a:solidFill>
                  <a:srgbClr val="FF0000"/>
                </a:solidFill>
              </a:rPr>
              <a:t>all</a:t>
            </a:r>
            <a:r>
              <a:rPr lang="en-US" altLang="en-US" sz="1700" dirty="0"/>
              <a:t> instructors in the Physics department.</a:t>
            </a:r>
          </a:p>
          <a:p>
            <a:pPr>
              <a:buNone/>
            </a:pPr>
            <a:r>
              <a:rPr lang="en-US" altLang="ja-JP" sz="800" dirty="0">
                <a:sym typeface="Symbol" panose="05050102010706020507" pitchFamily="18" charset="2"/>
              </a:rPr>
              <a:t> </a:t>
            </a:r>
          </a:p>
          <a:p>
            <a:pPr algn="ctr">
              <a:buNone/>
            </a:pPr>
            <a:r>
              <a:rPr lang="en-US" altLang="en-US" sz="1700" dirty="0">
                <a:sym typeface="Symbol" panose="05050102010706020507" pitchFamily="18" charset="2"/>
              </a:rPr>
              <a:t>            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name</a:t>
            </a:r>
            <a:r>
              <a:rPr lang="en-US" altLang="en-US" dirty="0"/>
              <a:t>(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dept_name</a:t>
            </a:r>
            <a:r>
              <a:rPr lang="en-US" altLang="en-US" i="1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=</a:t>
            </a:r>
            <a:r>
              <a:rPr lang="ja-JP" altLang="en-US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Physics</a:t>
            </a:r>
            <a:r>
              <a:rPr lang="ja-JP" altLang="en-US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en-US" altLang="ja-JP" i="1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endParaRPr lang="en-US" altLang="ja-JP" sz="1700" dirty="0">
              <a:sym typeface="Symbol" panose="05050102010706020507" pitchFamily="18" charset="2"/>
            </a:endParaRPr>
          </a:p>
          <a:p>
            <a:pPr>
              <a:buNone/>
            </a:pPr>
            <a:r>
              <a:rPr lang="en-US" altLang="ja-JP" sz="800" dirty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Instead of giving the name of a relation as the argument of the projection operation, we give an expression that evaluates to a relation.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B9D59-9777-71AB-2141-C00C42E87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672" y="4759930"/>
            <a:ext cx="1372712" cy="12672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473027"/>
            <a:ext cx="8077200" cy="609600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Cartesian-Product </a:t>
            </a:r>
            <a:r>
              <a:rPr lang="en-US" altLang="en-US" sz="2800" dirty="0"/>
              <a:t>Operation:</a:t>
            </a:r>
            <a:r>
              <a:rPr lang="en-US" altLang="en-US" b="1" dirty="0">
                <a:solidFill>
                  <a:srgbClr val="00B050"/>
                </a:solidFill>
              </a:rPr>
              <a:t> </a:t>
            </a:r>
            <a:r>
              <a:rPr lang="en-US" altLang="en-US" sz="2400" b="1" dirty="0">
                <a:solidFill>
                  <a:srgbClr val="00B050"/>
                </a:solidFill>
              </a:rPr>
              <a:t>returns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all</a:t>
            </a:r>
            <a:r>
              <a:rPr lang="en-US" altLang="en-US" sz="2400" dirty="0"/>
              <a:t> the </a:t>
            </a:r>
            <a:r>
              <a:rPr lang="en-US" altLang="en-US" sz="2400" b="1" u="sng" dirty="0">
                <a:solidFill>
                  <a:srgbClr val="C00000"/>
                </a:solidFill>
              </a:rPr>
              <a:t>rows</a:t>
            </a:r>
            <a:r>
              <a:rPr lang="en-US" altLang="en-US" sz="2400" dirty="0"/>
              <a:t> in </a:t>
            </a:r>
            <a:r>
              <a:rPr lang="en-US" altLang="en-US" sz="2400" dirty="0">
                <a:solidFill>
                  <a:srgbClr val="FF0000"/>
                </a:solidFill>
              </a:rPr>
              <a:t>all</a:t>
            </a:r>
            <a:r>
              <a:rPr lang="en-US" altLang="en-US" sz="2400" dirty="0"/>
              <a:t> the </a:t>
            </a:r>
            <a:r>
              <a:rPr lang="en-US" altLang="en-US" sz="2400" b="1" u="sng" dirty="0">
                <a:solidFill>
                  <a:srgbClr val="C00000"/>
                </a:solidFill>
              </a:rPr>
              <a:t>tables</a:t>
            </a:r>
            <a:r>
              <a:rPr lang="en-US" altLang="en-US" sz="2400" dirty="0"/>
              <a:t> </a:t>
            </a:r>
            <a:endParaRPr lang="en-US" altLang="en-US" sz="2800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91863"/>
            <a:ext cx="7709825" cy="4876800"/>
          </a:xfrm>
        </p:spPr>
        <p:txBody>
          <a:bodyPr/>
          <a:lstStyle/>
          <a:p>
            <a:pPr>
              <a:tabLst>
                <a:tab pos="3149600" algn="ctr"/>
              </a:tabLst>
            </a:pPr>
            <a:r>
              <a:rPr lang="en-US" altLang="en-US" sz="1700" dirty="0"/>
              <a:t>The </a:t>
            </a:r>
            <a:r>
              <a:rPr lang="en-US" altLang="en-US" sz="1700" dirty="0">
                <a:solidFill>
                  <a:srgbClr val="FF0000"/>
                </a:solidFill>
              </a:rPr>
              <a:t>Cartesian-product</a:t>
            </a:r>
            <a:r>
              <a:rPr lang="en-US" altLang="en-US" sz="1700" dirty="0"/>
              <a:t> operation (</a:t>
            </a:r>
            <a:r>
              <a:rPr lang="en-US" altLang="en-US" sz="1700" i="1" dirty="0"/>
              <a:t>denoted</a:t>
            </a:r>
            <a:r>
              <a:rPr lang="en-US" altLang="en-US" sz="1700" dirty="0"/>
              <a:t> by </a:t>
            </a:r>
            <a:r>
              <a:rPr lang="en-US" altLang="en-US" sz="1700" b="1" dirty="0">
                <a:solidFill>
                  <a:srgbClr val="FF0000"/>
                </a:solidFill>
              </a:rPr>
              <a:t>X</a:t>
            </a:r>
            <a:r>
              <a:rPr lang="en-US" altLang="en-US" sz="1700" dirty="0"/>
              <a:t>)  </a:t>
            </a:r>
            <a:r>
              <a:rPr lang="en-US" altLang="en-US" sz="1700" dirty="0">
                <a:solidFill>
                  <a:srgbClr val="00B050"/>
                </a:solidFill>
              </a:rPr>
              <a:t>allows</a:t>
            </a:r>
            <a:r>
              <a:rPr lang="en-US" altLang="en-US" sz="1700" dirty="0"/>
              <a:t> us to </a:t>
            </a:r>
            <a:r>
              <a:rPr lang="en-US" altLang="en-US" sz="1700" b="1" dirty="0">
                <a:solidFill>
                  <a:srgbClr val="0070C0"/>
                </a:solidFill>
              </a:rPr>
              <a:t>combine</a:t>
            </a:r>
            <a:r>
              <a:rPr lang="en-US" altLang="en-US" sz="1700" dirty="0"/>
              <a:t> </a:t>
            </a:r>
            <a:r>
              <a:rPr lang="en-US" altLang="en-US" sz="1700" u="sng" dirty="0"/>
              <a:t>information</a:t>
            </a:r>
            <a:r>
              <a:rPr lang="en-US" altLang="en-US" sz="1700" dirty="0"/>
              <a:t> from any </a:t>
            </a:r>
            <a:r>
              <a:rPr lang="en-US" altLang="en-US" sz="1700" dirty="0">
                <a:solidFill>
                  <a:srgbClr val="0070C0"/>
                </a:solidFill>
              </a:rPr>
              <a:t>two</a:t>
            </a:r>
            <a:r>
              <a:rPr lang="en-US" altLang="en-US" sz="1700" dirty="0"/>
              <a:t> relations. 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dirty="0"/>
              <a:t>Cartesian Product in DBMS is an </a:t>
            </a:r>
            <a:r>
              <a:rPr lang="en-US" altLang="en-US" dirty="0">
                <a:solidFill>
                  <a:srgbClr val="7030A0"/>
                </a:solidFill>
              </a:rPr>
              <a:t>operation</a:t>
            </a:r>
            <a:r>
              <a:rPr lang="en-US" altLang="en-US" dirty="0"/>
              <a:t> used to </a:t>
            </a:r>
            <a:r>
              <a:rPr lang="en-US" altLang="en-US" dirty="0">
                <a:solidFill>
                  <a:srgbClr val="00B050"/>
                </a:solidFill>
              </a:rPr>
              <a:t>merge</a:t>
            </a:r>
            <a:r>
              <a:rPr lang="en-US" altLang="en-US" dirty="0">
                <a:solidFill>
                  <a:srgbClr val="0070C0"/>
                </a:solidFill>
              </a:rPr>
              <a:t> columns from two relations</a:t>
            </a:r>
            <a:r>
              <a:rPr lang="en-US" altLang="en-US" dirty="0"/>
              <a:t>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B050"/>
                </a:solidFill>
              </a:rPr>
              <a:t>returns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all</a:t>
            </a:r>
            <a:r>
              <a:rPr lang="en-US" altLang="en-US" dirty="0"/>
              <a:t> the </a:t>
            </a:r>
            <a:r>
              <a:rPr lang="en-US" altLang="en-US" b="1" u="sng" dirty="0">
                <a:solidFill>
                  <a:srgbClr val="C00000"/>
                </a:solidFill>
              </a:rPr>
              <a:t>rows</a:t>
            </a:r>
            <a:r>
              <a:rPr lang="en-US" altLang="en-US" dirty="0"/>
              <a:t> in </a:t>
            </a:r>
            <a:r>
              <a:rPr lang="en-US" altLang="en-US" dirty="0">
                <a:solidFill>
                  <a:srgbClr val="FF0000"/>
                </a:solidFill>
              </a:rPr>
              <a:t>all</a:t>
            </a:r>
            <a:r>
              <a:rPr lang="en-US" altLang="en-US" dirty="0"/>
              <a:t> the </a:t>
            </a:r>
            <a:r>
              <a:rPr lang="en-US" altLang="en-US" b="1" u="sng" dirty="0">
                <a:solidFill>
                  <a:srgbClr val="C00000"/>
                </a:solidFill>
              </a:rPr>
              <a:t>tables</a:t>
            </a:r>
            <a:r>
              <a:rPr lang="en-US" altLang="en-US" dirty="0"/>
              <a:t> listed in a query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altLang="en-US" dirty="0"/>
          </a:p>
          <a:p>
            <a:pPr lvl="1">
              <a:buFont typeface="Wingdings" panose="05000000000000000000" pitchFamily="2" charset="2"/>
              <a:buChar char="ü"/>
              <a:tabLst>
                <a:tab pos="3149600" algn="ctr"/>
              </a:tabLst>
            </a:pPr>
            <a:r>
              <a:rPr lang="en-US" altLang="en-US" dirty="0"/>
              <a:t>Example: the Cartesian product of the relations </a:t>
            </a:r>
            <a:r>
              <a:rPr lang="en-US" altLang="en-US" i="1" dirty="0"/>
              <a:t>instructor</a:t>
            </a:r>
            <a:r>
              <a:rPr lang="en-US" altLang="en-US" dirty="0"/>
              <a:t> and t</a:t>
            </a:r>
            <a:r>
              <a:rPr lang="en-US" altLang="en-US" i="1" dirty="0"/>
              <a:t>eaches</a:t>
            </a:r>
            <a:r>
              <a:rPr lang="en-US" altLang="en-US" dirty="0"/>
              <a:t> is written  as:</a:t>
            </a:r>
          </a:p>
          <a:p>
            <a:pPr algn="ctr">
              <a:buNone/>
              <a:tabLst>
                <a:tab pos="3149600" algn="ctr"/>
              </a:tabLst>
            </a:pPr>
            <a:r>
              <a:rPr lang="en-US" altLang="en-US" sz="1700" i="1" dirty="0"/>
              <a:t>                </a:t>
            </a:r>
            <a:r>
              <a:rPr lang="en-US" altLang="en-US" sz="1700" i="1" dirty="0">
                <a:solidFill>
                  <a:srgbClr val="0070C0"/>
                </a:solidFill>
              </a:rPr>
              <a:t>instructor</a:t>
            </a:r>
            <a:r>
              <a:rPr lang="en-US" altLang="en-US" sz="1700" dirty="0"/>
              <a:t>  X  </a:t>
            </a:r>
            <a:r>
              <a:rPr lang="en-US" altLang="en-US" sz="1700" i="1" dirty="0">
                <a:solidFill>
                  <a:srgbClr val="0070C0"/>
                </a:solidFill>
              </a:rPr>
              <a:t>teaches</a:t>
            </a:r>
            <a:endParaRPr lang="en-US" altLang="en-US" sz="1700" i="1" dirty="0"/>
          </a:p>
          <a:p>
            <a:pPr>
              <a:tabLst>
                <a:tab pos="3149600" algn="ctr"/>
              </a:tabLst>
            </a:pPr>
            <a:r>
              <a:rPr lang="en-US" altLang="en-US" sz="1700" dirty="0"/>
              <a:t>We construct a tuple of the result out of each possible pair of tuples: one from the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relation and one from the </a:t>
            </a:r>
            <a:r>
              <a:rPr lang="en-US" altLang="en-US" sz="1700" i="1" dirty="0"/>
              <a:t>teaches</a:t>
            </a:r>
            <a:r>
              <a:rPr lang="en-US" altLang="en-US" sz="1700" dirty="0"/>
              <a:t> relation (see next slide)</a:t>
            </a:r>
          </a:p>
          <a:p>
            <a:pPr>
              <a:tabLst>
                <a:tab pos="3149600" algn="ctr"/>
              </a:tabLst>
            </a:pPr>
            <a:r>
              <a:rPr lang="en-US" altLang="en-US" sz="1700" dirty="0"/>
              <a:t>Since the instructor</a:t>
            </a:r>
            <a:r>
              <a:rPr lang="en-US" altLang="en-US" sz="1700" i="1" dirty="0"/>
              <a:t> ID </a:t>
            </a:r>
            <a:r>
              <a:rPr lang="en-US" altLang="en-US" sz="1700" dirty="0"/>
              <a:t>appears in both relations we distinguish between these attribute by attaching to the attribute the name of the relation from which the attribute originally came.</a:t>
            </a:r>
          </a:p>
          <a:p>
            <a:pPr lvl="1">
              <a:tabLst>
                <a:tab pos="3149600" algn="ctr"/>
              </a:tabLst>
            </a:pPr>
            <a:r>
              <a:rPr lang="en-US" altLang="en-US" sz="1700" i="1" dirty="0"/>
              <a:t>instructor.ID</a:t>
            </a:r>
          </a:p>
          <a:p>
            <a:pPr lvl="1">
              <a:tabLst>
                <a:tab pos="3149600" algn="ctr"/>
              </a:tabLst>
            </a:pPr>
            <a:r>
              <a:rPr lang="en-US" altLang="en-US" sz="1700" i="1" dirty="0"/>
              <a:t>teaches.ID</a:t>
            </a:r>
          </a:p>
          <a:p>
            <a:pPr lvl="1">
              <a:tabLst>
                <a:tab pos="3149600" algn="ctr"/>
              </a:tabLst>
            </a:pPr>
            <a:endParaRPr lang="en-US" altLang="en-US" dirty="0"/>
          </a:p>
          <a:p>
            <a:pPr>
              <a:buNone/>
              <a:tabLst>
                <a:tab pos="3149600" algn="ctr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The</a:t>
            </a:r>
            <a:r>
              <a:rPr lang="en-US" altLang="en-US" sz="2800" i="1" dirty="0"/>
              <a:t>  instructor</a:t>
            </a:r>
            <a:r>
              <a:rPr lang="en-US" altLang="en-US" sz="2800" dirty="0"/>
              <a:t>  </a:t>
            </a:r>
            <a:r>
              <a:rPr lang="en-US" altLang="en-US" sz="2400" dirty="0"/>
              <a:t>X</a:t>
            </a:r>
            <a:r>
              <a:rPr lang="en-US" altLang="en-US" sz="2800" dirty="0"/>
              <a:t>  </a:t>
            </a:r>
            <a:r>
              <a:rPr lang="en-US" altLang="en-US" sz="2800" i="1" dirty="0"/>
              <a:t>teaches  table</a:t>
            </a:r>
            <a:endParaRPr lang="en-US" altLang="en-US" sz="28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25A146-DF78-4629-A7BE-AFD775427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2" b="6551"/>
          <a:stretch/>
        </p:blipFill>
        <p:spPr>
          <a:xfrm>
            <a:off x="1669591" y="727075"/>
            <a:ext cx="5459492" cy="596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3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Join</a:t>
            </a:r>
            <a:r>
              <a:rPr lang="en-US" altLang="en-US" sz="2800" dirty="0"/>
              <a:t> Operation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6681"/>
            <a:ext cx="7631938" cy="4664519"/>
          </a:xfrm>
        </p:spPr>
        <p:txBody>
          <a:bodyPr/>
          <a:lstStyle/>
          <a:p>
            <a:pPr>
              <a:tabLst>
                <a:tab pos="3149600" algn="ctr"/>
              </a:tabLst>
            </a:pPr>
            <a:r>
              <a:rPr lang="en-US" altLang="en-US" sz="1700" dirty="0"/>
              <a:t>The </a:t>
            </a:r>
            <a:r>
              <a:rPr lang="en-US" altLang="en-US" sz="1700" dirty="0">
                <a:solidFill>
                  <a:srgbClr val="FF0000"/>
                </a:solidFill>
              </a:rPr>
              <a:t>Cartesian-Product</a:t>
            </a:r>
            <a:r>
              <a:rPr lang="en-US" altLang="en-US" sz="1700" dirty="0"/>
              <a:t> </a:t>
            </a:r>
          </a:p>
          <a:p>
            <a:pPr>
              <a:buNone/>
              <a:tabLst>
                <a:tab pos="3149600" algn="ctr"/>
              </a:tabLst>
            </a:pPr>
            <a:r>
              <a:rPr lang="en-US" altLang="en-US" sz="1700" i="1" dirty="0">
                <a:solidFill>
                  <a:srgbClr val="7030A0"/>
                </a:solidFill>
              </a:rPr>
              <a:t>                    instructor</a:t>
            </a:r>
            <a:r>
              <a:rPr lang="en-US" altLang="en-US" sz="1700" dirty="0">
                <a:solidFill>
                  <a:srgbClr val="7030A0"/>
                </a:solidFill>
              </a:rPr>
              <a:t>  X  </a:t>
            </a:r>
            <a:r>
              <a:rPr lang="en-US" altLang="en-US" sz="1700" i="1" dirty="0">
                <a:solidFill>
                  <a:srgbClr val="7030A0"/>
                </a:solidFill>
              </a:rPr>
              <a:t>teaches</a:t>
            </a:r>
            <a:endParaRPr lang="en-US" altLang="en-US" sz="1700" dirty="0">
              <a:solidFill>
                <a:srgbClr val="7030A0"/>
              </a:solidFill>
            </a:endParaRPr>
          </a:p>
          <a:p>
            <a:pPr>
              <a:buNone/>
              <a:tabLst>
                <a:tab pos="3149600" algn="ctr"/>
              </a:tabLst>
            </a:pPr>
            <a:r>
              <a:rPr lang="en-US" altLang="en-US" sz="1700" dirty="0"/>
              <a:t>      </a:t>
            </a:r>
            <a:r>
              <a:rPr lang="en-US" altLang="en-US" sz="1700" dirty="0">
                <a:solidFill>
                  <a:srgbClr val="00B050"/>
                </a:solidFill>
              </a:rPr>
              <a:t>associates</a:t>
            </a:r>
            <a:r>
              <a:rPr lang="en-US" altLang="en-US" sz="1700" dirty="0"/>
              <a:t> </a:t>
            </a:r>
            <a:r>
              <a:rPr lang="en-US" altLang="en-US" sz="1700" dirty="0">
                <a:solidFill>
                  <a:srgbClr val="FF0000"/>
                </a:solidFill>
              </a:rPr>
              <a:t>every  tuple </a:t>
            </a:r>
            <a:r>
              <a:rPr lang="en-US" altLang="en-US" sz="1700" dirty="0">
                <a:solidFill>
                  <a:srgbClr val="7030A0"/>
                </a:solidFill>
              </a:rPr>
              <a:t>of  instructor </a:t>
            </a:r>
            <a:r>
              <a:rPr lang="en-US" altLang="en-US" sz="1700" dirty="0"/>
              <a:t>with </a:t>
            </a:r>
            <a:r>
              <a:rPr lang="en-US" altLang="en-US" sz="1700" dirty="0">
                <a:solidFill>
                  <a:srgbClr val="FF0000"/>
                </a:solidFill>
              </a:rPr>
              <a:t>every tuple </a:t>
            </a:r>
            <a:r>
              <a:rPr lang="en-US" altLang="en-US" sz="1700" dirty="0">
                <a:solidFill>
                  <a:srgbClr val="7030A0"/>
                </a:solidFill>
              </a:rPr>
              <a:t>of teaches</a:t>
            </a:r>
            <a:r>
              <a:rPr lang="en-US" altLang="en-US" sz="1700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700" u="sng" dirty="0"/>
              <a:t>Most of the resulting rows have information about </a:t>
            </a:r>
            <a:r>
              <a:rPr lang="en-US" altLang="en-US" sz="1700" b="1" u="sng" dirty="0"/>
              <a:t>instructors who did NOT teach a particular course</a:t>
            </a:r>
            <a:r>
              <a:rPr lang="en-US" altLang="en-US" sz="1700" u="sng" dirty="0"/>
              <a:t>. </a:t>
            </a:r>
          </a:p>
          <a:p>
            <a:endParaRPr lang="ar-JO" altLang="en-US" sz="1700" dirty="0"/>
          </a:p>
          <a:p>
            <a:r>
              <a:rPr lang="en-US" altLang="en-US" sz="1700" dirty="0"/>
              <a:t>To get only those tuples of  “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 X  </a:t>
            </a:r>
            <a:r>
              <a:rPr lang="en-US" altLang="en-US" sz="1700" i="1" dirty="0"/>
              <a:t>teaches</a:t>
            </a:r>
            <a:r>
              <a:rPr lang="en-US" altLang="en-US" sz="1700" dirty="0"/>
              <a:t> “ that pertain to instructors and the courses that they taught, we write:</a:t>
            </a:r>
          </a:p>
          <a:p>
            <a:pPr>
              <a:buNone/>
            </a:pPr>
            <a:r>
              <a:rPr lang="en-US" altLang="en-US" sz="1700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           </a:t>
            </a:r>
            <a:r>
              <a:rPr lang="en-US" alt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instructor.id =  teaches.id</a:t>
            </a:r>
            <a:r>
              <a:rPr lang="en-US" altLang="ja-JP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en-US" altLang="ja-JP" i="1" dirty="0">
                <a:solidFill>
                  <a:srgbClr val="00B050"/>
                </a:solidFill>
                <a:sym typeface="Symbol" panose="05050102010706020507" pitchFamily="18" charset="2"/>
              </a:rPr>
              <a:t> (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olidFill>
                  <a:srgbClr val="7030A0"/>
                </a:solidFill>
                <a:sym typeface="Symbol" panose="05050102010706020507" pitchFamily="18" charset="2"/>
              </a:rPr>
              <a:t>instructor  </a:t>
            </a:r>
            <a:r>
              <a:rPr lang="en-US" altLang="ja-JP" sz="1700" dirty="0">
                <a:solidFill>
                  <a:srgbClr val="7030A0"/>
                </a:solidFill>
                <a:sym typeface="Symbol" panose="05050102010706020507" pitchFamily="18" charset="2"/>
              </a:rPr>
              <a:t>x</a:t>
            </a:r>
            <a:r>
              <a:rPr lang="en-US" altLang="ja-JP" sz="1700" i="1" dirty="0">
                <a:solidFill>
                  <a:srgbClr val="7030A0"/>
                </a:solidFill>
                <a:sym typeface="Symbol" panose="05050102010706020507" pitchFamily="18" charset="2"/>
              </a:rPr>
              <a:t> teaches 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r>
              <a:rPr lang="en-US" altLang="ja-JP" sz="800" dirty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ja-JP" sz="1700" dirty="0">
                <a:sym typeface="Symbol" panose="05050102010706020507" pitchFamily="18" charset="2"/>
              </a:rPr>
              <a:t>We get only those tuples of “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 X  </a:t>
            </a:r>
            <a:r>
              <a:rPr lang="en-US" altLang="en-US" sz="1700" i="1" dirty="0"/>
              <a:t>teaches” </a:t>
            </a:r>
            <a:r>
              <a:rPr lang="en-US" altLang="ja-JP" sz="1700" dirty="0">
                <a:sym typeface="Symbol" panose="05050102010706020507" pitchFamily="18" charset="2"/>
              </a:rPr>
              <a:t>that pertain to instructors and the courses that they taught.</a:t>
            </a:r>
          </a:p>
          <a:p>
            <a:r>
              <a:rPr lang="en-US" altLang="ja-JP" sz="1700" dirty="0">
                <a:sym typeface="Symbol" panose="05050102010706020507" pitchFamily="18" charset="2"/>
              </a:rPr>
              <a:t>The result of this expression, shown in the next slide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Join</a:t>
            </a:r>
            <a:r>
              <a:rPr lang="en-US" altLang="en-US" sz="2800" dirty="0"/>
              <a:t> Operation (Cont.)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77913"/>
            <a:ext cx="7436866" cy="848423"/>
          </a:xfrm>
        </p:spPr>
        <p:txBody>
          <a:bodyPr/>
          <a:lstStyle/>
          <a:p>
            <a:r>
              <a:rPr lang="en-US" altLang="en-US" sz="1700" dirty="0"/>
              <a:t>The</a:t>
            </a:r>
            <a:r>
              <a:rPr lang="en-US" altLang="en-US" sz="1700" dirty="0">
                <a:sym typeface="Symbol" panose="05050102010706020507" pitchFamily="18" charset="2"/>
              </a:rPr>
              <a:t>  table corresponding to:</a:t>
            </a:r>
          </a:p>
          <a:p>
            <a:pPr>
              <a:buNone/>
            </a:pPr>
            <a:r>
              <a:rPr lang="en-US" altLang="en-US" sz="1700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           </a:t>
            </a:r>
            <a:r>
              <a:rPr lang="en-US" alt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instructor.id =  teaches.id</a:t>
            </a:r>
            <a:r>
              <a:rPr lang="en-US" altLang="ja-JP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olidFill>
                  <a:srgbClr val="7030A0"/>
                </a:solidFill>
                <a:sym typeface="Symbol" panose="05050102010706020507" pitchFamily="18" charset="2"/>
              </a:rPr>
              <a:t>instructor  </a:t>
            </a:r>
            <a:r>
              <a:rPr lang="en-US" altLang="ja-JP" sz="1700" dirty="0">
                <a:solidFill>
                  <a:srgbClr val="0070C0"/>
                </a:solidFill>
                <a:sym typeface="Symbol" panose="05050102010706020507" pitchFamily="18" charset="2"/>
              </a:rPr>
              <a:t>x</a:t>
            </a:r>
            <a:r>
              <a:rPr lang="en-US" altLang="ja-JP" sz="1700" i="1" dirty="0">
                <a:solidFill>
                  <a:srgbClr val="7030A0"/>
                </a:solidFill>
                <a:sym typeface="Symbol" panose="05050102010706020507" pitchFamily="18" charset="2"/>
              </a:rPr>
              <a:t> teaches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  <a:r>
              <a:rPr lang="en-US" altLang="en-US" sz="1700" dirty="0"/>
              <a:t> </a:t>
            </a:r>
          </a:p>
          <a:p>
            <a:pPr>
              <a:buNone/>
            </a:pP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514E8B-ADB7-4B47-B765-99E7784E86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b="12878"/>
          <a:stretch/>
        </p:blipFill>
        <p:spPr>
          <a:xfrm>
            <a:off x="938783" y="1926336"/>
            <a:ext cx="7416310" cy="41345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Join</a:t>
            </a:r>
            <a:r>
              <a:rPr lang="en-US" altLang="en-US" sz="2800" dirty="0"/>
              <a:t> Operation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8349" y="884903"/>
                <a:ext cx="8198669" cy="5633884"/>
              </a:xfrm>
            </p:spPr>
            <p:txBody>
              <a:bodyPr/>
              <a:lstStyle/>
              <a:p>
                <a:pPr algn="just">
                  <a:tabLst>
                    <a:tab pos="3149600" algn="ctr"/>
                  </a:tabLst>
                </a:pPr>
                <a:r>
                  <a:rPr lang="en-US" altLang="en-US" sz="2400" dirty="0"/>
                  <a:t>The </a:t>
                </a:r>
                <a:r>
                  <a:rPr lang="en-US" altLang="en-US" sz="2400" b="1" dirty="0">
                    <a:solidFill>
                      <a:srgbClr val="FF0000"/>
                    </a:solidFill>
                  </a:rPr>
                  <a:t>join</a:t>
                </a:r>
                <a:r>
                  <a:rPr lang="en-US" altLang="en-US" sz="2400" b="1" dirty="0"/>
                  <a:t> </a:t>
                </a:r>
                <a:r>
                  <a:rPr lang="en-US" altLang="en-US" sz="2400" dirty="0"/>
                  <a:t>operation </a:t>
                </a:r>
                <a:r>
                  <a:rPr lang="en-US" altLang="en-US" sz="2400" dirty="0">
                    <a:solidFill>
                      <a:srgbClr val="00B050"/>
                    </a:solidFill>
                  </a:rPr>
                  <a:t>allows</a:t>
                </a:r>
                <a:r>
                  <a:rPr lang="en-US" altLang="en-US" sz="2400" dirty="0"/>
                  <a:t> us 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to combine  </a:t>
                </a:r>
                <a:r>
                  <a:rPr lang="en-US" altLang="en-US" sz="2400" dirty="0"/>
                  <a:t>a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select operation </a:t>
                </a:r>
                <a:r>
                  <a:rPr lang="en-US" altLang="en-US" sz="2400" dirty="0"/>
                  <a:t>and a  </a:t>
                </a:r>
                <a:r>
                  <a:rPr lang="en-US" altLang="en-US" sz="2400" b="1" dirty="0"/>
                  <a:t>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Cartesian-Product  operation </a:t>
                </a:r>
                <a:r>
                  <a:rPr lang="en-US" altLang="en-US" sz="2400" dirty="0"/>
                  <a:t>into a </a:t>
                </a:r>
                <a:r>
                  <a:rPr lang="en-US" altLang="en-US" sz="2400" b="1" dirty="0"/>
                  <a:t>single operation</a:t>
                </a:r>
                <a:r>
                  <a:rPr lang="en-US" altLang="en-US" sz="2400" dirty="0"/>
                  <a:t>.</a:t>
                </a:r>
              </a:p>
              <a:p>
                <a:pPr>
                  <a:tabLst>
                    <a:tab pos="3149600" algn="ctr"/>
                  </a:tabLst>
                </a:pPr>
                <a:endParaRPr lang="en-US" altLang="en-US" sz="1700" dirty="0"/>
              </a:p>
              <a:p>
                <a:pPr>
                  <a:tabLst>
                    <a:tab pos="3149600" algn="ctr"/>
                  </a:tabLst>
                </a:pPr>
                <a:r>
                  <a:rPr lang="en-US" altLang="en-US" sz="1700" dirty="0"/>
                  <a:t>Consider relations </a:t>
                </a:r>
                <a:r>
                  <a:rPr lang="en-US" altLang="en-US" sz="1700" i="1" dirty="0"/>
                  <a:t>r </a:t>
                </a:r>
                <a:r>
                  <a:rPr lang="en-US" altLang="en-US" sz="1700" dirty="0"/>
                  <a:t>(</a:t>
                </a:r>
                <a:r>
                  <a:rPr lang="en-US" altLang="en-US" sz="1700" i="1" dirty="0"/>
                  <a:t>R</a:t>
                </a:r>
                <a:r>
                  <a:rPr lang="en-US" altLang="en-US" sz="1700" dirty="0"/>
                  <a:t>) and </a:t>
                </a:r>
                <a:r>
                  <a:rPr lang="en-US" altLang="en-US" sz="1700" i="1" dirty="0"/>
                  <a:t>s </a:t>
                </a:r>
                <a:r>
                  <a:rPr lang="en-US" altLang="en-US" sz="1700" dirty="0"/>
                  <a:t>(</a:t>
                </a:r>
                <a:r>
                  <a:rPr lang="en-US" altLang="en-US" sz="1700" i="1" dirty="0"/>
                  <a:t>S</a:t>
                </a:r>
                <a:r>
                  <a:rPr lang="en-US" altLang="en-US" sz="1700" dirty="0"/>
                  <a:t>)</a:t>
                </a:r>
              </a:p>
              <a:p>
                <a:r>
                  <a:rPr lang="en-US" altLang="en-US" sz="1700" dirty="0"/>
                  <a:t>Let  “</a:t>
                </a:r>
                <a:r>
                  <a:rPr lang="en-US" altLang="en-US" sz="1700" b="1" dirty="0">
                    <a:solidFill>
                      <a:srgbClr val="FF0000"/>
                    </a:solidFill>
                  </a:rPr>
                  <a:t>theta</a:t>
                </a:r>
                <a:r>
                  <a:rPr lang="en-US" altLang="en-US" sz="1700" dirty="0"/>
                  <a:t>” be a predicate (</a:t>
                </a:r>
                <a:r>
                  <a:rPr lang="en-US" altLang="en-US" sz="1700" dirty="0">
                    <a:solidFill>
                      <a:srgbClr val="7030A0"/>
                    </a:solidFill>
                  </a:rPr>
                  <a:t>condition</a:t>
                </a:r>
                <a:r>
                  <a:rPr lang="en-US" altLang="en-US" sz="1700" dirty="0"/>
                  <a:t>) on attributes in the schema R “union” S. The join operation  </a:t>
                </a:r>
                <a:r>
                  <a:rPr lang="en-US" altLang="en-US" sz="1700" dirty="0">
                    <a:solidFill>
                      <a:srgbClr val="FF0000"/>
                    </a:solidFill>
                  </a:rPr>
                  <a:t>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en-US" sz="1700" dirty="0">
                    <a:solidFill>
                      <a:srgbClr val="FF0000"/>
                    </a:solidFill>
                  </a:rPr>
                  <a:t> s </a:t>
                </a:r>
                <a:r>
                  <a:rPr lang="en-US" altLang="en-US" sz="1700" dirty="0"/>
                  <a:t>is defined as follows:</a:t>
                </a:r>
              </a:p>
              <a:p>
                <a:pPr algn="ctr">
                  <a:buNone/>
                </a:pPr>
                <a:r>
                  <a:rPr lang="en-US" altLang="en-US" sz="2800" b="1" i="1" dirty="0">
                    <a:sym typeface="Symbol" panose="05050102010706020507" pitchFamily="18" charset="2"/>
                  </a:rPr>
                  <a:t>       </a:t>
                </a:r>
                <a:r>
                  <a:rPr lang="en-US" altLang="en-US" sz="2800" b="1" dirty="0"/>
                  <a:t>     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𝒓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800" b="1" dirty="0">
                  <a:sym typeface="Symbol" panose="05050102010706020507" pitchFamily="18" charset="2"/>
                </a:endParaRPr>
              </a:p>
              <a:p>
                <a:pPr>
                  <a:buNone/>
                </a:pPr>
                <a:r>
                  <a:rPr lang="en-US" altLang="ja-JP" sz="800" dirty="0">
                    <a:sym typeface="Symbol" panose="05050102010706020507" pitchFamily="18" charset="2"/>
                  </a:rPr>
                  <a:t> </a:t>
                </a:r>
              </a:p>
              <a:p>
                <a:r>
                  <a:rPr lang="en-US" altLang="ja-JP" sz="2400" dirty="0">
                    <a:sym typeface="Symbol" panose="05050102010706020507" pitchFamily="18" charset="2"/>
                  </a:rPr>
                  <a:t>Thus</a:t>
                </a:r>
              </a:p>
              <a:p>
                <a:pPr marL="0" indent="0">
                  <a:buNone/>
                </a:pPr>
                <a:r>
                  <a:rPr lang="en-US" altLang="en-US" sz="2400" i="1" dirty="0">
                    <a:sym typeface="Symbol" panose="05050102010706020507" pitchFamily="18" charset="2"/>
                  </a:rPr>
                  <a:t>                  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400" i="1" baseline="-25000" dirty="0">
                    <a:sym typeface="Symbol" panose="05050102010706020507" pitchFamily="18" charset="2"/>
                  </a:rPr>
                  <a:t>instructor.id =  teaches.id</a:t>
                </a:r>
                <a:r>
                  <a:rPr lang="en-US" altLang="ja-JP" sz="2400" i="1" baseline="-25000" dirty="0">
                    <a:sym typeface="Symbol" panose="05050102010706020507" pitchFamily="18" charset="2"/>
                  </a:rPr>
                  <a:t>  </a:t>
                </a:r>
                <a:r>
                  <a:rPr lang="en-US" altLang="ja-JP" sz="2400" dirty="0">
                    <a:sym typeface="Symbol" panose="05050102010706020507" pitchFamily="18" charset="2"/>
                  </a:rPr>
                  <a:t>(</a:t>
                </a:r>
                <a:r>
                  <a:rPr lang="en-US" altLang="ja-JP" sz="2400" i="1" dirty="0">
                    <a:sym typeface="Symbol" panose="05050102010706020507" pitchFamily="18" charset="2"/>
                  </a:rPr>
                  <a:t>instructor  </a:t>
                </a:r>
                <a:r>
                  <a:rPr lang="en-US" altLang="ja-JP" sz="2400" dirty="0">
                    <a:sym typeface="Symbol" panose="05050102010706020507" pitchFamily="18" charset="2"/>
                  </a:rPr>
                  <a:t>x</a:t>
                </a:r>
                <a:r>
                  <a:rPr lang="en-US" altLang="ja-JP" sz="2400" i="1" dirty="0">
                    <a:sym typeface="Symbol" panose="05050102010706020507" pitchFamily="18" charset="2"/>
                  </a:rPr>
                  <a:t> teaches </a:t>
                </a:r>
                <a:r>
                  <a:rPr lang="en-US" altLang="ja-JP" sz="2400" dirty="0">
                    <a:sym typeface="Symbol" panose="05050102010706020507" pitchFamily="18" charset="2"/>
                  </a:rPr>
                  <a:t>))</a:t>
                </a:r>
              </a:p>
              <a:p>
                <a:pPr marL="0" indent="0">
                  <a:buNone/>
                </a:pPr>
                <a:r>
                  <a:rPr lang="en-US" altLang="ja-JP" sz="1050" dirty="0">
                    <a:sym typeface="Symbol" panose="05050102010706020507" pitchFamily="18" charset="2"/>
                  </a:rPr>
                  <a:t> </a:t>
                </a:r>
              </a:p>
              <a:p>
                <a:r>
                  <a:rPr lang="en-US" altLang="ja-JP" sz="2400" dirty="0">
                    <a:sym typeface="Symbol" panose="05050102010706020507" pitchFamily="18" charset="2"/>
                  </a:rPr>
                  <a:t>Can </a:t>
                </a:r>
                <a:r>
                  <a:rPr lang="en-US" altLang="ja-JP" sz="2400" dirty="0">
                    <a:solidFill>
                      <a:srgbClr val="00B050"/>
                    </a:solidFill>
                    <a:sym typeface="Symbol" panose="05050102010706020507" pitchFamily="18" charset="2"/>
                  </a:rPr>
                  <a:t>equivalently</a:t>
                </a:r>
                <a:r>
                  <a:rPr lang="en-US" altLang="ja-JP" sz="2400" dirty="0">
                    <a:sym typeface="Symbol" panose="05050102010706020507" pitchFamily="18" charset="2"/>
                  </a:rPr>
                  <a:t> be written as </a:t>
                </a:r>
              </a:p>
              <a:p>
                <a:pPr>
                  <a:buNone/>
                </a:pPr>
                <a:r>
                  <a:rPr lang="en-US" altLang="en-US" sz="2400" i="1" dirty="0">
                    <a:sym typeface="Symbol" panose="05050102010706020507" pitchFamily="18" charset="2"/>
                  </a:rPr>
                  <a:t>                 instructor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i="1" baseline="-25000" dirty="0"/>
                  <a:t>Instructor.id = teaches.id</a:t>
                </a:r>
                <a:r>
                  <a:rPr lang="en-US" sz="2400" baseline="-25000" dirty="0"/>
                  <a:t> </a:t>
                </a:r>
                <a:r>
                  <a:rPr lang="en-US" sz="2400" i="1" dirty="0"/>
                  <a:t>teaches</a:t>
                </a:r>
                <a:r>
                  <a:rPr lang="en-US" sz="2400" dirty="0"/>
                  <a:t>.</a:t>
                </a:r>
              </a:p>
              <a:p>
                <a:pPr>
                  <a:buNone/>
                </a:pPr>
                <a:endParaRPr lang="en-US" altLang="ja-JP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1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8349" y="884903"/>
                <a:ext cx="8198669" cy="5633884"/>
              </a:xfrm>
              <a:blipFill>
                <a:blip r:embed="rId3"/>
                <a:stretch>
                  <a:fillRect l="-1190" t="-866" r="-1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385" y="398207"/>
            <a:ext cx="8077200" cy="609600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Union</a:t>
            </a:r>
            <a:r>
              <a:rPr lang="en-US" altLang="en-US" sz="2800" dirty="0"/>
              <a:t> Operation: </a:t>
            </a:r>
            <a:r>
              <a:rPr lang="en-US" altLang="en-US" sz="2800" dirty="0">
                <a:solidFill>
                  <a:srgbClr val="0070C0"/>
                </a:solidFill>
              </a:rPr>
              <a:t>combine</a:t>
            </a:r>
            <a:r>
              <a:rPr lang="en-US" altLang="en-US" sz="2800" dirty="0">
                <a:solidFill>
                  <a:srgbClr val="00B050"/>
                </a:solidFill>
              </a:rPr>
              <a:t> result of two operations: All… </a:t>
            </a:r>
            <a:r>
              <a:rPr lang="en-US" altLang="en-US" sz="28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415" y="973393"/>
            <a:ext cx="8208502" cy="5486400"/>
          </a:xfrm>
        </p:spPr>
        <p:txBody>
          <a:bodyPr/>
          <a:lstStyle/>
          <a:p>
            <a:pPr>
              <a:tabLst>
                <a:tab pos="2965450" algn="ctr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FF0000"/>
                </a:solidFill>
              </a:rPr>
              <a:t>union</a:t>
            </a:r>
            <a:r>
              <a:rPr lang="en-US" altLang="en-US" sz="1700" dirty="0"/>
              <a:t> operation </a:t>
            </a:r>
            <a:r>
              <a:rPr lang="en-US" altLang="en-US" sz="1700" dirty="0">
                <a:sym typeface="Symbol" panose="05050102010706020507" pitchFamily="18" charset="2"/>
              </a:rPr>
              <a:t>allows us to combine two relations </a:t>
            </a:r>
            <a:endParaRPr lang="en-US" altLang="en-US" sz="1700" dirty="0"/>
          </a:p>
          <a:p>
            <a:pPr algn="ctr">
              <a:tabLst>
                <a:tab pos="2965450" algn="ctr"/>
              </a:tabLst>
            </a:pPr>
            <a:r>
              <a:rPr lang="en-US" altLang="en-US" sz="1700" dirty="0"/>
              <a:t>Notation</a:t>
            </a:r>
            <a:r>
              <a:rPr lang="en-US" altLang="en-US" sz="2000" dirty="0"/>
              <a:t>:  </a:t>
            </a:r>
            <a:r>
              <a:rPr lang="en-US" altLang="en-US" sz="2000" i="1" dirty="0"/>
              <a:t>r 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  <a:sym typeface="Symbol" panose="05050102010706020507" pitchFamily="18" charset="2"/>
              </a:rPr>
              <a:t></a:t>
            </a: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s</a:t>
            </a:r>
            <a:endParaRPr lang="en-US" altLang="en-US" sz="2000" dirty="0">
              <a:sym typeface="Symbol" panose="05050102010706020507" pitchFamily="18" charset="2"/>
            </a:endParaRPr>
          </a:p>
          <a:p>
            <a:pPr>
              <a:tabLst>
                <a:tab pos="2965450" algn="ctr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A </a:t>
            </a:r>
            <a:r>
              <a:rPr lang="en-US" altLang="en-US" sz="1700" b="1" dirty="0">
                <a:solidFill>
                  <a:srgbClr val="FF0000"/>
                </a:solidFill>
                <a:sym typeface="Symbol" panose="05050102010706020507" pitchFamily="18" charset="2"/>
              </a:rPr>
              <a:t>union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olidFill>
                  <a:srgbClr val="00B050"/>
                </a:solidFill>
                <a:sym typeface="Symbol" panose="05050102010706020507" pitchFamily="18" charset="2"/>
              </a:rPr>
              <a:t>combines</a:t>
            </a:r>
            <a:r>
              <a:rPr lang="en-US" altLang="en-US" sz="1700" dirty="0">
                <a:sym typeface="Symbol" panose="05050102010706020507" pitchFamily="18" charset="2"/>
              </a:rPr>
              <a:t> the </a:t>
            </a:r>
            <a:r>
              <a:rPr lang="en-US" altLang="en-US" sz="2000" u="sng" dirty="0">
                <a:solidFill>
                  <a:srgbClr val="0070C0"/>
                </a:solidFill>
                <a:sym typeface="Symbol" panose="05050102010706020507" pitchFamily="18" charset="2"/>
              </a:rPr>
              <a:t>rows</a:t>
            </a:r>
            <a:r>
              <a:rPr lang="en-US" altLang="en-US" sz="2000" u="sng" dirty="0">
                <a:sym typeface="Symbol" panose="05050102010706020507" pitchFamily="18" charset="2"/>
              </a:rPr>
              <a:t> of the </a:t>
            </a:r>
            <a:r>
              <a:rPr lang="en-US" altLang="en-US" sz="2000" b="1" u="sng" dirty="0">
                <a:solidFill>
                  <a:srgbClr val="7030A0"/>
                </a:solidFill>
                <a:sym typeface="Symbol" panose="05050102010706020507" pitchFamily="18" charset="2"/>
              </a:rPr>
              <a:t>two</a:t>
            </a:r>
            <a:r>
              <a:rPr lang="en-US" altLang="en-US" sz="2000" b="1" u="sng" dirty="0">
                <a:sym typeface="Symbol" panose="05050102010706020507" pitchFamily="18" charset="2"/>
              </a:rPr>
              <a:t> relations</a:t>
            </a:r>
            <a:r>
              <a:rPr lang="en-US" altLang="en-US" sz="1800" b="1" u="sng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and </a:t>
            </a:r>
            <a:r>
              <a:rPr lang="en-US" altLang="en-US" sz="1700" dirty="0">
                <a:solidFill>
                  <a:srgbClr val="00B050"/>
                </a:solidFill>
                <a:sym typeface="Symbol" panose="05050102010706020507" pitchFamily="18" charset="2"/>
              </a:rPr>
              <a:t>outputs</a:t>
            </a:r>
            <a:r>
              <a:rPr lang="en-US" altLang="en-US" sz="1700" dirty="0">
                <a:sym typeface="Symbol" panose="05050102010706020507" pitchFamily="18" charset="2"/>
              </a:rPr>
              <a:t> a new relation that has both input relations' rows in it.</a:t>
            </a:r>
          </a:p>
          <a:p>
            <a:pPr>
              <a:tabLst>
                <a:tab pos="2965450" algn="ctr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For </a:t>
            </a:r>
            <a:r>
              <a:rPr lang="en-US" altLang="en-US" sz="2000" i="1" dirty="0">
                <a:solidFill>
                  <a:srgbClr val="FF0000"/>
                </a:solidFill>
              </a:rPr>
              <a:t>r</a:t>
            </a:r>
            <a:r>
              <a:rPr lang="en-US" altLang="en-US" sz="2000" dirty="0">
                <a:solidFill>
                  <a:srgbClr val="FF0000"/>
                </a:solidFill>
              </a:rPr>
              <a:t>  </a:t>
            </a:r>
            <a:r>
              <a:rPr lang="en-US" altLang="en-US" sz="2000" b="1" dirty="0">
                <a:solidFill>
                  <a:srgbClr val="FF0000"/>
                </a:solidFill>
                <a:sym typeface="Symbol" panose="05050102010706020507" pitchFamily="18" charset="2"/>
              </a:rPr>
              <a:t></a:t>
            </a: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s</a:t>
            </a: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to be valid.</a:t>
            </a:r>
          </a:p>
          <a:p>
            <a:pPr>
              <a:lnSpc>
                <a:spcPct val="150000"/>
              </a:lnSpc>
              <a:buFont typeface="Monotype Sorts" charset="2"/>
              <a:buNone/>
              <a:tabLst>
                <a:tab pos="2965450" algn="ctr"/>
              </a:tabLst>
            </a:pPr>
            <a:r>
              <a:rPr lang="en-US" altLang="en-US" sz="2000" i="1" dirty="0">
                <a:sym typeface="Symbol" panose="05050102010706020507" pitchFamily="18" charset="2"/>
              </a:rPr>
              <a:t>	</a:t>
            </a:r>
            <a:r>
              <a:rPr lang="en-US" altLang="en-US" sz="2000" dirty="0">
                <a:sym typeface="Symbol" panose="05050102010706020507" pitchFamily="18" charset="2"/>
              </a:rPr>
              <a:t>1.   </a:t>
            </a:r>
            <a:r>
              <a:rPr lang="en-US" alt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r,</a:t>
            </a: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s</a:t>
            </a: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olidFill>
                  <a:srgbClr val="0070C0"/>
                </a:solidFill>
                <a:sym typeface="Symbol" panose="05050102010706020507" pitchFamily="18" charset="2"/>
              </a:rPr>
              <a:t>must</a:t>
            </a:r>
            <a:r>
              <a:rPr lang="en-US" altLang="en-US" sz="2000" dirty="0">
                <a:sym typeface="Symbol" panose="05050102010706020507" pitchFamily="18" charset="2"/>
              </a:rPr>
              <a:t> have the </a:t>
            </a:r>
            <a:r>
              <a:rPr lang="en-US" altLang="en-US" sz="2000" b="1" i="1" dirty="0">
                <a:sym typeface="Symbol" panose="05050102010706020507" pitchFamily="18" charset="2"/>
              </a:rPr>
              <a:t>same </a:t>
            </a:r>
            <a:r>
              <a:rPr lang="en-US" altLang="en-US" sz="2000" b="1" dirty="0">
                <a:solidFill>
                  <a:srgbClr val="002060"/>
                </a:solidFill>
                <a:sym typeface="Symbol" panose="05050102010706020507" pitchFamily="18" charset="2"/>
              </a:rPr>
              <a:t>arity</a:t>
            </a:r>
            <a:r>
              <a:rPr lang="en-US" altLang="en-US" sz="2000" b="1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(</a:t>
            </a:r>
            <a:r>
              <a:rPr lang="en-US" altLang="en-US" sz="2000" b="1" dirty="0">
                <a:sym typeface="Symbol" panose="05050102010706020507" pitchFamily="18" charset="2"/>
              </a:rPr>
              <a:t>same number of </a:t>
            </a:r>
            <a:r>
              <a:rPr lang="en-US" altLang="en-US" sz="2000" b="1" dirty="0">
                <a:solidFill>
                  <a:srgbClr val="00B050"/>
                </a:solidFill>
                <a:sym typeface="Symbol" panose="05050102010706020507" pitchFamily="18" charset="2"/>
              </a:rPr>
              <a:t>attributes</a:t>
            </a:r>
            <a:r>
              <a:rPr lang="en-US" altLang="en-US" sz="2000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  <a:tabLst>
                <a:tab pos="2965450" algn="ctr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	2.   The </a:t>
            </a:r>
            <a:r>
              <a:rPr lang="en-US" altLang="en-US" sz="2000" dirty="0">
                <a:solidFill>
                  <a:srgbClr val="00B050"/>
                </a:solidFill>
                <a:sym typeface="Symbol" panose="05050102010706020507" pitchFamily="18" charset="2"/>
              </a:rPr>
              <a:t>attribute</a:t>
            </a:r>
            <a:r>
              <a:rPr lang="en-US" altLang="en-US" sz="2000" dirty="0">
                <a:sym typeface="Symbol" panose="05050102010706020507" pitchFamily="18" charset="2"/>
              </a:rPr>
              <a:t> domains </a:t>
            </a:r>
            <a:r>
              <a:rPr lang="en-US" altLang="en-US" sz="2000" dirty="0">
                <a:solidFill>
                  <a:srgbClr val="0070C0"/>
                </a:solidFill>
                <a:sym typeface="Symbol" panose="05050102010706020507" pitchFamily="18" charset="2"/>
              </a:rPr>
              <a:t>must</a:t>
            </a:r>
            <a:r>
              <a:rPr lang="en-US" altLang="en-US" sz="2000" dirty="0">
                <a:sym typeface="Symbol" panose="05050102010706020507" pitchFamily="18" charset="2"/>
              </a:rPr>
              <a:t> be </a:t>
            </a:r>
            <a:r>
              <a:rPr lang="en-US" altLang="en-US" sz="2000" b="1" dirty="0">
                <a:solidFill>
                  <a:srgbClr val="002060"/>
                </a:solidFill>
                <a:sym typeface="Symbol" panose="05050102010706020507" pitchFamily="18" charset="2"/>
              </a:rPr>
              <a:t>compatible</a:t>
            </a:r>
            <a:r>
              <a:rPr lang="en-US" altLang="en-US" sz="2000" dirty="0">
                <a:sym typeface="Symbol" panose="05050102010706020507" pitchFamily="18" charset="2"/>
              </a:rPr>
              <a:t> (</a:t>
            </a:r>
            <a:r>
              <a:rPr lang="en-US" altLang="en-US" sz="2000" i="1" dirty="0">
                <a:sym typeface="Symbol" panose="05050102010706020507" pitchFamily="18" charset="2"/>
              </a:rPr>
              <a:t>example</a:t>
            </a:r>
            <a:r>
              <a:rPr lang="en-US" altLang="en-US" sz="2000" dirty="0">
                <a:sym typeface="Symbol" panose="05050102010706020507" pitchFamily="18" charset="2"/>
              </a:rPr>
              <a:t>: 2</a:t>
            </a:r>
            <a:r>
              <a:rPr lang="en-US" altLang="en-US" sz="2000" baseline="30000" dirty="0">
                <a:sym typeface="Symbol" panose="05050102010706020507" pitchFamily="18" charset="2"/>
              </a:rPr>
              <a:t>nd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None/>
              <a:tabLst>
                <a:tab pos="2965450" algn="ctr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     column of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dirty="0">
                <a:sym typeface="Symbol" panose="05050102010706020507" pitchFamily="18" charset="2"/>
              </a:rPr>
              <a:t> deals with the same type of values as does the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None/>
              <a:tabLst>
                <a:tab pos="2965450" algn="ctr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     2</a:t>
            </a:r>
            <a:r>
              <a:rPr lang="en-US" altLang="en-US" sz="2000" baseline="30000" dirty="0">
                <a:sym typeface="Symbol" panose="05050102010706020507" pitchFamily="18" charset="2"/>
              </a:rPr>
              <a:t>nd </a:t>
            </a:r>
            <a:r>
              <a:rPr lang="en-US" altLang="en-US" sz="2000" dirty="0">
                <a:sym typeface="Symbol" panose="05050102010706020507" pitchFamily="18" charset="2"/>
              </a:rPr>
              <a:t>column of </a:t>
            </a:r>
            <a:r>
              <a:rPr lang="en-US" altLang="en-US" sz="2000" i="1" dirty="0">
                <a:sym typeface="Symbol" panose="05050102010706020507" pitchFamily="18" charset="2"/>
              </a:rPr>
              <a:t>s</a:t>
            </a:r>
            <a:r>
              <a:rPr lang="en-US" altLang="en-US" sz="2000" dirty="0">
                <a:sym typeface="Symbol" panose="05050102010706020507" pitchFamily="18" charset="2"/>
              </a:rPr>
              <a:t>)</a:t>
            </a:r>
          </a:p>
          <a:p>
            <a:pPr algn="ctr">
              <a:lnSpc>
                <a:spcPct val="140000"/>
              </a:lnSpc>
              <a:tabLst>
                <a:tab pos="2965450" algn="ctr"/>
              </a:tabLst>
            </a:pPr>
            <a:r>
              <a:rPr lang="en-US" altLang="en-US" sz="2000" i="1" u="sng" dirty="0"/>
              <a:t>Example</a:t>
            </a:r>
            <a:r>
              <a:rPr lang="en-US" altLang="en-US" sz="2000" dirty="0"/>
              <a:t>: to </a:t>
            </a:r>
            <a:r>
              <a:rPr lang="en-US" altLang="en-US" sz="2000" dirty="0">
                <a:solidFill>
                  <a:srgbClr val="0070C0"/>
                </a:solidFill>
              </a:rPr>
              <a:t>find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all</a:t>
            </a:r>
            <a:r>
              <a:rPr lang="en-US" altLang="en-US" sz="2000" dirty="0"/>
              <a:t> courses taught in the Fall 2017 semester, </a:t>
            </a:r>
            <a:r>
              <a:rPr lang="en-US" altLang="en-US" sz="2000" b="1" dirty="0">
                <a:solidFill>
                  <a:srgbClr val="FF0000"/>
                </a:solidFill>
              </a:rPr>
              <a:t>or</a:t>
            </a:r>
            <a:r>
              <a:rPr lang="en-US" altLang="en-US" sz="2000" dirty="0"/>
              <a:t> in the Spring 2018 semester, </a:t>
            </a:r>
            <a:r>
              <a:rPr lang="en-US" altLang="en-US" sz="2000" b="1" dirty="0"/>
              <a:t>or in both</a:t>
            </a:r>
            <a:br>
              <a:rPr lang="en-US" altLang="en-US" sz="2000" dirty="0"/>
            </a:br>
            <a:r>
              <a:rPr lang="en-US" altLang="en-US" sz="2000" dirty="0"/>
              <a:t>   </a:t>
            </a:r>
            <a:r>
              <a:rPr lang="en-US" altLang="en-US" sz="2000" dirty="0">
                <a:sym typeface="Symbol" panose="05050102010706020507" pitchFamily="18" charset="2"/>
              </a:rPr>
              <a:t></a:t>
            </a:r>
            <a:r>
              <a:rPr lang="en-US" altLang="en-US" sz="2000" i="1" baseline="-25000" dirty="0" err="1"/>
              <a:t>course_id</a:t>
            </a:r>
            <a:r>
              <a:rPr lang="en-US" altLang="en-US" sz="2000" dirty="0"/>
              <a:t> (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0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000" i="1" baseline="-25000" dirty="0">
                <a:sym typeface="Symbol" panose="05050102010706020507" pitchFamily="18" charset="2"/>
              </a:rPr>
              <a:t>Fall</a:t>
            </a:r>
            <a:r>
              <a:rPr lang="ja-JP" altLang="en-US" sz="20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0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0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000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sz="2000" i="1" dirty="0">
                <a:solidFill>
                  <a:srgbClr val="FF0000"/>
                </a:solidFill>
                <a:sym typeface="Symbol" panose="05050102010706020507" pitchFamily="18" charset="2"/>
              </a:rPr>
              <a:t>section</a:t>
            </a:r>
            <a:r>
              <a:rPr lang="en-US" altLang="ja-JP" sz="2000" dirty="0">
                <a:sym typeface="Symbol" panose="05050102010706020507" pitchFamily="18" charset="2"/>
              </a:rPr>
              <a:t>))  </a:t>
            </a:r>
            <a:r>
              <a:rPr lang="en-US" altLang="ja-JP" sz="2400" b="1" dirty="0">
                <a:solidFill>
                  <a:srgbClr val="FF0000"/>
                </a:solidFill>
                <a:sym typeface="Symbol" panose="05050102010706020507" pitchFamily="18" charset="2"/>
              </a:rPr>
              <a:t></a:t>
            </a:r>
            <a:r>
              <a:rPr lang="en-US" altLang="ja-JP" sz="2000" dirty="0">
                <a:sym typeface="Symbol" panose="05050102010706020507" pitchFamily="18" charset="2"/>
              </a:rPr>
              <a:t>  </a:t>
            </a:r>
            <a:br>
              <a:rPr lang="en-US" altLang="ja-JP" sz="2000" dirty="0">
                <a:sym typeface="Symbol" panose="05050102010706020507" pitchFamily="18" charset="2"/>
              </a:rPr>
            </a:br>
            <a:r>
              <a:rPr lang="en-US" altLang="ja-JP" sz="2000" dirty="0">
                <a:sym typeface="Symbol" panose="05050102010706020507" pitchFamily="18" charset="2"/>
              </a:rPr>
              <a:t>   </a:t>
            </a:r>
            <a:r>
              <a:rPr lang="en-US" altLang="ja-JP" sz="2000" i="1" baseline="-25000" dirty="0" err="1"/>
              <a:t>course_id</a:t>
            </a:r>
            <a:r>
              <a:rPr lang="en-US" altLang="ja-JP" sz="2000" dirty="0"/>
              <a:t> (</a:t>
            </a:r>
            <a:r>
              <a:rPr lang="en-US" altLang="ja-JP" sz="2000" i="1" dirty="0">
                <a:sym typeface="Symbol" panose="05050102010706020507" pitchFamily="18" charset="2"/>
              </a:rPr>
              <a:t></a:t>
            </a:r>
            <a:r>
              <a:rPr lang="en-US" altLang="ja-JP" sz="2000" dirty="0">
                <a:sym typeface="Symbol" panose="05050102010706020507" pitchFamily="18" charset="2"/>
              </a:rPr>
              <a:t> </a:t>
            </a:r>
            <a:r>
              <a:rPr lang="en-US" altLang="ja-JP" sz="20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0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000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sz="20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0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0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000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sz="2000" i="1" dirty="0">
                <a:solidFill>
                  <a:srgbClr val="FF0000"/>
                </a:solidFill>
                <a:sym typeface="Symbol" panose="05050102010706020507" pitchFamily="18" charset="2"/>
              </a:rPr>
              <a:t>section</a:t>
            </a:r>
            <a:r>
              <a:rPr lang="en-US" altLang="ja-JP" sz="2000" dirty="0">
                <a:sym typeface="Symbol" panose="05050102010706020507" pitchFamily="18" charset="2"/>
              </a:rPr>
              <a:t>))</a:t>
            </a:r>
          </a:p>
          <a:p>
            <a:pPr algn="ctr">
              <a:lnSpc>
                <a:spcPct val="140000"/>
              </a:lnSpc>
              <a:tabLst>
                <a:tab pos="2965450" algn="ctr"/>
              </a:tabLst>
            </a:pPr>
            <a:endParaRPr lang="en-US" altLang="en-US" sz="1700" dirty="0"/>
          </a:p>
          <a:p>
            <a:pPr>
              <a:lnSpc>
                <a:spcPct val="140000"/>
              </a:lnSpc>
              <a:buFont typeface="Monotype Sorts" charset="2"/>
              <a:buNone/>
              <a:tabLst>
                <a:tab pos="2965450" algn="ctr"/>
              </a:tabLst>
            </a:pPr>
            <a:endParaRPr lang="en-US" altLang="en-US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Union</a:t>
            </a:r>
            <a:r>
              <a:rPr lang="en-US" altLang="en-US" sz="2800" dirty="0"/>
              <a:t> Operation (Cont.)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41338"/>
            <a:ext cx="7680706" cy="1372678"/>
          </a:xfrm>
        </p:spPr>
        <p:txBody>
          <a:bodyPr/>
          <a:lstStyle/>
          <a:p>
            <a:pPr>
              <a:lnSpc>
                <a:spcPct val="140000"/>
              </a:lnSpc>
              <a:tabLst>
                <a:tab pos="2965450" algn="ctr"/>
              </a:tabLst>
            </a:pPr>
            <a:r>
              <a:rPr lang="en-US" altLang="en-US" sz="1700" dirty="0"/>
              <a:t>Result of: </a:t>
            </a:r>
            <a:br>
              <a:rPr lang="en-US" altLang="en-US" sz="1700" dirty="0"/>
            </a:br>
            <a:r>
              <a:rPr lang="en-US" altLang="en-US" sz="1700" dirty="0"/>
              <a:t>  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i="1" baseline="-25000" dirty="0" err="1"/>
              <a:t>course_id</a:t>
            </a:r>
            <a:r>
              <a:rPr lang="en-US" altLang="en-US" dirty="0"/>
              <a:t> (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Fall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olidFill>
                  <a:srgbClr val="FF0000"/>
                </a:solidFill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  </a:t>
            </a:r>
            <a:r>
              <a:rPr lang="en-US" altLang="ja-JP" sz="3200" b="1" dirty="0">
                <a:solidFill>
                  <a:srgbClr val="FF0000"/>
                </a:solidFill>
                <a:sym typeface="Symbol" panose="05050102010706020507" pitchFamily="18" charset="2"/>
              </a:rPr>
              <a:t></a:t>
            </a:r>
            <a:r>
              <a:rPr lang="en-US" altLang="ja-JP" sz="1700" dirty="0">
                <a:sym typeface="Symbol" panose="05050102010706020507" pitchFamily="18" charset="2"/>
              </a:rPr>
              <a:t>  </a:t>
            </a:r>
            <a:br>
              <a:rPr lang="en-US" altLang="ja-JP" sz="1700" dirty="0">
                <a:sym typeface="Symbol" panose="05050102010706020507" pitchFamily="18" charset="2"/>
              </a:rPr>
            </a:br>
            <a:r>
              <a:rPr lang="en-US" altLang="ja-JP" dirty="0">
                <a:sym typeface="Symbol" panose="05050102010706020507" pitchFamily="18" charset="2"/>
              </a:rPr>
              <a:t>   </a:t>
            </a:r>
            <a:r>
              <a:rPr lang="en-US" altLang="ja-JP" i="1" baseline="-25000" dirty="0" err="1"/>
              <a:t>course_id</a:t>
            </a:r>
            <a:r>
              <a:rPr lang="en-US" altLang="ja-JP" dirty="0"/>
              <a:t> (</a:t>
            </a:r>
            <a:r>
              <a:rPr lang="en-US" altLang="ja-JP" i="1" dirty="0">
                <a:sym typeface="Symbol" panose="05050102010706020507" pitchFamily="18" charset="2"/>
              </a:rPr>
              <a:t></a:t>
            </a:r>
            <a:r>
              <a:rPr lang="en-US" altLang="ja-JP" dirty="0">
                <a:sym typeface="Symbol" panose="05050102010706020507" pitchFamily="18" charset="2"/>
              </a:rPr>
              <a:t> </a:t>
            </a:r>
            <a:r>
              <a:rPr lang="en-US" altLang="ja-JP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olidFill>
                  <a:srgbClr val="FF0000"/>
                </a:solidFill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lnSpc>
                <a:spcPct val="140000"/>
              </a:lnSpc>
              <a:tabLst>
                <a:tab pos="2965450" algn="ctr"/>
              </a:tabLst>
            </a:pPr>
            <a:endParaRPr lang="en-US" altLang="en-US" dirty="0"/>
          </a:p>
          <a:p>
            <a:pPr>
              <a:lnSpc>
                <a:spcPct val="140000"/>
              </a:lnSpc>
              <a:buFont typeface="Monotype Sorts" charset="2"/>
              <a:buNone/>
              <a:tabLst>
                <a:tab pos="2965450" algn="ctr"/>
              </a:tabLst>
            </a:pPr>
            <a:endParaRPr lang="en-US" altLang="en-US" i="1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046BBCE-73BA-4F9A-A63C-4CE16E87A8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7449" r="37780" b="13863"/>
          <a:stretch/>
        </p:blipFill>
        <p:spPr>
          <a:xfrm>
            <a:off x="3461886" y="2728279"/>
            <a:ext cx="1818732" cy="28747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468313"/>
            <a:ext cx="8077200" cy="609600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Set-Intersection</a:t>
            </a:r>
            <a:r>
              <a:rPr lang="en-US" altLang="en-US" sz="2800" dirty="0"/>
              <a:t> Operation: </a:t>
            </a:r>
            <a:r>
              <a:rPr lang="en-US" altLang="en-US" sz="2800" dirty="0">
                <a:solidFill>
                  <a:srgbClr val="00B050"/>
                </a:solidFill>
              </a:rPr>
              <a:t>result of two operations: All… </a:t>
            </a:r>
            <a:r>
              <a:rPr lang="en-US" altLang="en-US" sz="2800" dirty="0">
                <a:solidFill>
                  <a:srgbClr val="FF0000"/>
                </a:solidFill>
              </a:rPr>
              <a:t>AND</a:t>
            </a:r>
            <a:endParaRPr lang="en-US" altLang="en-US" sz="2800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785715" cy="4283837"/>
          </a:xfrm>
        </p:spPr>
        <p:txBody>
          <a:bodyPr/>
          <a:lstStyle/>
          <a:p>
            <a:r>
              <a:rPr lang="en-US" altLang="en-US" sz="1700" dirty="0"/>
              <a:t>The  </a:t>
            </a:r>
            <a:r>
              <a:rPr lang="en-US" altLang="en-US" sz="1700" b="1" dirty="0">
                <a:solidFill>
                  <a:srgbClr val="FF0000"/>
                </a:solidFill>
              </a:rPr>
              <a:t>set-intersection</a:t>
            </a:r>
            <a:r>
              <a:rPr lang="en-US" altLang="en-US" sz="1700" dirty="0"/>
              <a:t>  operation 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olidFill>
                  <a:srgbClr val="00B050"/>
                </a:solidFill>
                <a:sym typeface="Symbol" panose="05050102010706020507" pitchFamily="18" charset="2"/>
              </a:rPr>
              <a:t>allows</a:t>
            </a:r>
            <a:r>
              <a:rPr lang="en-US" altLang="en-US" sz="1700" dirty="0">
                <a:sym typeface="Symbol" panose="05050102010706020507" pitchFamily="18" charset="2"/>
              </a:rPr>
              <a:t> us to </a:t>
            </a:r>
            <a:r>
              <a:rPr lang="en-US" altLang="en-US" sz="2000" u="sng" dirty="0">
                <a:solidFill>
                  <a:srgbClr val="0070C0"/>
                </a:solidFill>
                <a:sym typeface="Symbol" panose="05050102010706020507" pitchFamily="18" charset="2"/>
              </a:rPr>
              <a:t>find</a:t>
            </a:r>
            <a:r>
              <a:rPr lang="en-US" altLang="en-US" sz="2000" u="sng" dirty="0">
                <a:sym typeface="Symbol" panose="05050102010706020507" pitchFamily="18" charset="2"/>
              </a:rPr>
              <a:t> </a:t>
            </a:r>
            <a:r>
              <a:rPr lang="en-US" altLang="en-US" sz="2000" b="1" u="sng" dirty="0">
                <a:sym typeface="Symbol" panose="05050102010706020507" pitchFamily="18" charset="2"/>
              </a:rPr>
              <a:t>tuples</a:t>
            </a:r>
            <a:r>
              <a:rPr lang="en-US" altLang="en-US" sz="2000" u="sng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that are in both the input relations.</a:t>
            </a:r>
            <a:endParaRPr lang="en-US" altLang="en-US" sz="1700" dirty="0"/>
          </a:p>
          <a:p>
            <a:pPr algn="ctr"/>
            <a:r>
              <a:rPr lang="en-US" altLang="en-US" sz="1700" dirty="0"/>
              <a:t>Notation: </a:t>
            </a:r>
            <a:r>
              <a:rPr lang="en-US" altLang="en-US" sz="1700" i="1" dirty="0"/>
              <a:t>r</a:t>
            </a:r>
            <a:r>
              <a:rPr lang="en-US" altLang="en-US" sz="1700" dirty="0"/>
              <a:t> </a:t>
            </a:r>
            <a:r>
              <a:rPr lang="en-US" alt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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i="1" dirty="0"/>
              <a:t>s</a:t>
            </a:r>
            <a:endParaRPr lang="en-US" altLang="en-US" sz="1700" dirty="0"/>
          </a:p>
          <a:p>
            <a:r>
              <a:rPr lang="en-US" altLang="en-US" sz="1700" dirty="0"/>
              <a:t>Assume: </a:t>
            </a:r>
          </a:p>
          <a:p>
            <a:pPr lvl="1"/>
            <a:r>
              <a:rPr lang="en-US" altLang="en-US" sz="1700" i="1" dirty="0"/>
              <a:t>r</a:t>
            </a:r>
            <a:r>
              <a:rPr lang="en-US" altLang="en-US" sz="1700" dirty="0"/>
              <a:t>, </a:t>
            </a:r>
            <a:r>
              <a:rPr lang="en-US" altLang="en-US" sz="1700" i="1" dirty="0"/>
              <a:t>s</a:t>
            </a:r>
            <a:r>
              <a:rPr lang="en-US" altLang="en-US" sz="1700" dirty="0"/>
              <a:t> have the </a:t>
            </a:r>
            <a:r>
              <a:rPr lang="en-US" altLang="en-US" sz="1700" b="1" i="1" dirty="0"/>
              <a:t>same arity</a:t>
            </a:r>
            <a:r>
              <a:rPr lang="en-US" altLang="en-US" sz="1700" b="1" dirty="0"/>
              <a:t> </a:t>
            </a:r>
          </a:p>
          <a:p>
            <a:pPr lvl="1"/>
            <a:r>
              <a:rPr lang="en-US" altLang="en-US" sz="1700" dirty="0"/>
              <a:t>attributes of </a:t>
            </a:r>
            <a:r>
              <a:rPr lang="en-US" altLang="en-US" sz="1700" i="1" dirty="0"/>
              <a:t>r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s</a:t>
            </a:r>
            <a:r>
              <a:rPr lang="en-US" altLang="en-US" sz="1700" dirty="0"/>
              <a:t> are compatible</a:t>
            </a:r>
          </a:p>
          <a:p>
            <a:endParaRPr lang="en-US" altLang="en-US" sz="1700" dirty="0"/>
          </a:p>
          <a:p>
            <a:r>
              <a:rPr lang="en-US" altLang="en-US" sz="1700" dirty="0"/>
              <a:t>Example: </a:t>
            </a:r>
            <a:r>
              <a:rPr lang="en-US" altLang="en-US" sz="1700" dirty="0">
                <a:solidFill>
                  <a:srgbClr val="FF0000"/>
                </a:solidFill>
              </a:rPr>
              <a:t>Find</a:t>
            </a:r>
            <a:r>
              <a:rPr lang="en-US" altLang="en-US" sz="1700" dirty="0"/>
              <a:t> the set of </a:t>
            </a:r>
            <a:r>
              <a:rPr lang="en-US" altLang="en-US" sz="1700" b="1" dirty="0">
                <a:solidFill>
                  <a:srgbClr val="FF0000"/>
                </a:solidFill>
              </a:rPr>
              <a:t>all</a:t>
            </a:r>
            <a:r>
              <a:rPr lang="en-US" altLang="en-US" sz="1700" dirty="0"/>
              <a:t> courses taught in both the Fall 2017 </a:t>
            </a:r>
            <a:r>
              <a:rPr lang="en-US" altLang="en-US" sz="2000" b="1" u="sng" dirty="0">
                <a:solidFill>
                  <a:srgbClr val="FF0000"/>
                </a:solidFill>
              </a:rPr>
              <a:t>and</a:t>
            </a:r>
            <a:r>
              <a:rPr lang="en-US" altLang="en-US" sz="1700" dirty="0"/>
              <a:t> the Spring 2018 semesters.</a:t>
            </a:r>
          </a:p>
          <a:p>
            <a:pPr>
              <a:buNone/>
            </a:pPr>
            <a:r>
              <a:rPr lang="en-US" altLang="en-US" sz="1700" dirty="0">
                <a:sym typeface="Symbol" panose="05050102010706020507" pitchFamily="18" charset="2"/>
              </a:rPr>
              <a:t>          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i="1" baseline="-25000" dirty="0" err="1"/>
              <a:t>course_id</a:t>
            </a:r>
            <a:r>
              <a:rPr lang="en-US" altLang="en-US" dirty="0"/>
              <a:t> (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Fall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olidFill>
                  <a:srgbClr val="FF0000"/>
                </a:solidFill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 </a:t>
            </a:r>
            <a:r>
              <a:rPr lang="en-US" alt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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br>
              <a:rPr lang="en-US" altLang="ja-JP" sz="1700" dirty="0">
                <a:sym typeface="Symbol" panose="05050102010706020507" pitchFamily="18" charset="2"/>
              </a:rPr>
            </a:br>
            <a:r>
              <a:rPr lang="en-US" altLang="ja-JP" sz="1700" dirty="0">
                <a:sym typeface="Symbol" panose="05050102010706020507" pitchFamily="18" charset="2"/>
              </a:rPr>
              <a:t>     </a:t>
            </a:r>
            <a:r>
              <a:rPr lang="en-US" altLang="ja-JP" dirty="0">
                <a:sym typeface="Symbol" panose="05050102010706020507" pitchFamily="18" charset="2"/>
              </a:rPr>
              <a:t></a:t>
            </a:r>
            <a:r>
              <a:rPr lang="en-US" altLang="ja-JP" i="1" baseline="-25000" dirty="0" err="1"/>
              <a:t>course_id</a:t>
            </a:r>
            <a:r>
              <a:rPr lang="en-US" altLang="ja-JP" dirty="0"/>
              <a:t> (</a:t>
            </a:r>
            <a:r>
              <a:rPr lang="en-US" altLang="ja-JP" i="1" dirty="0">
                <a:sym typeface="Symbol" panose="05050102010706020507" pitchFamily="18" charset="2"/>
              </a:rPr>
              <a:t></a:t>
            </a:r>
            <a:r>
              <a:rPr lang="en-US" altLang="ja-JP" dirty="0">
                <a:sym typeface="Symbol" panose="05050102010706020507" pitchFamily="18" charset="2"/>
              </a:rPr>
              <a:t> </a:t>
            </a:r>
            <a:r>
              <a:rPr lang="en-US" altLang="ja-JP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olidFill>
                  <a:srgbClr val="FF0000"/>
                </a:solidFill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</a:p>
          <a:p>
            <a:pPr lvl="1"/>
            <a:endParaRPr lang="en-US" altLang="en-US" sz="1700" dirty="0">
              <a:sym typeface="Symbol" panose="05050102010706020507" pitchFamily="18" charset="2"/>
            </a:endParaRP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Result</a:t>
            </a:r>
            <a:endParaRPr lang="en-US" altLang="en-US" sz="1700" dirty="0"/>
          </a:p>
          <a:p>
            <a:pPr>
              <a:buNone/>
            </a:pPr>
            <a:endParaRPr lang="en-US" alt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D242B5-7E15-4908-A992-5D9C0D3A8F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817" r="40862" b="33302"/>
          <a:stretch/>
        </p:blipFill>
        <p:spPr>
          <a:xfrm>
            <a:off x="3673262" y="5361750"/>
            <a:ext cx="1373862" cy="8243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5A49-D82B-486D-9D79-EEB13CDD7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7" y="860425"/>
            <a:ext cx="8077200" cy="609600"/>
          </a:xfrm>
        </p:spPr>
        <p:txBody>
          <a:bodyPr/>
          <a:lstStyle/>
          <a:p>
            <a:r>
              <a:rPr lang="en-US" altLang="en-US" dirty="0">
                <a:solidFill>
                  <a:srgbClr val="7030A0"/>
                </a:solidFill>
              </a:rPr>
              <a:t>Procedural</a:t>
            </a:r>
            <a:r>
              <a:rPr lang="en-US" altLang="en-US" dirty="0"/>
              <a:t> versus </a:t>
            </a:r>
            <a:r>
              <a:rPr lang="en-US" altLang="en-US" dirty="0">
                <a:solidFill>
                  <a:srgbClr val="C00000"/>
                </a:solidFill>
              </a:rPr>
              <a:t>non-procedural</a:t>
            </a:r>
            <a:r>
              <a:rPr lang="en-US" altLang="en-US" dirty="0"/>
              <a:t>, or </a:t>
            </a:r>
            <a:r>
              <a:rPr lang="en-US" altLang="en-US" dirty="0">
                <a:solidFill>
                  <a:srgbClr val="00B0F0"/>
                </a:solidFill>
              </a:rPr>
              <a:t>declarative</a:t>
            </a:r>
            <a:br>
              <a:rPr lang="en-US" altLang="en-US" dirty="0">
                <a:solidFill>
                  <a:srgbClr val="00B0F0"/>
                </a:solidFill>
              </a:rPr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10767-14D8-45F5-887E-31318A436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Procedural</a:t>
            </a:r>
            <a:r>
              <a:rPr lang="en-US" dirty="0"/>
              <a:t> Language: In procedural languages, the program code is </a:t>
            </a:r>
            <a:r>
              <a:rPr lang="en-US" dirty="0">
                <a:solidFill>
                  <a:srgbClr val="0070C0"/>
                </a:solidFill>
              </a:rPr>
              <a:t>written as a sequence of instructions</a:t>
            </a:r>
            <a:r>
              <a:rPr lang="en-US" dirty="0"/>
              <a:t>. </a:t>
            </a:r>
            <a:r>
              <a:rPr lang="en-US" dirty="0">
                <a:highlight>
                  <a:srgbClr val="FFFF00"/>
                </a:highlight>
              </a:rPr>
              <a:t>User has to specify “what to do” and also “how to do” (step by step procedure). </a:t>
            </a:r>
            <a:r>
              <a:rPr lang="en-US" dirty="0"/>
              <a:t>These instructions are executed in the sequential order. These instructions are written to solve specific problems.</a:t>
            </a:r>
          </a:p>
          <a:p>
            <a:pPr lvl="1"/>
            <a:r>
              <a:rPr lang="en-US" dirty="0"/>
              <a:t>Examples of Procedural languages:</a:t>
            </a:r>
          </a:p>
          <a:p>
            <a:pPr lvl="1"/>
            <a:r>
              <a:rPr lang="en-US" dirty="0"/>
              <a:t>FORTRAN, COBOL, ALGOL, BASIC, C and Pascal.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Non-Procedural</a:t>
            </a:r>
            <a:r>
              <a:rPr lang="en-US" dirty="0"/>
              <a:t> Language: In the non-procedural languages, </a:t>
            </a:r>
            <a:r>
              <a:rPr lang="en-US" dirty="0">
                <a:highlight>
                  <a:srgbClr val="FFFF00"/>
                </a:highlight>
              </a:rPr>
              <a:t>the user has to specify only “what to do” and not “how to do”</a:t>
            </a:r>
            <a:r>
              <a:rPr lang="en-US" dirty="0"/>
              <a:t>. It is also known as an applicative or functional language. It involves the development of the functions from other functions to construct more complex functions.</a:t>
            </a:r>
          </a:p>
          <a:p>
            <a:endParaRPr lang="en-US" dirty="0"/>
          </a:p>
          <a:p>
            <a:pPr lvl="1"/>
            <a:r>
              <a:rPr lang="en-US" dirty="0"/>
              <a:t>Examples of Non-Procedural languages:</a:t>
            </a:r>
          </a:p>
          <a:p>
            <a:pPr lvl="1"/>
            <a:r>
              <a:rPr lang="en-US" dirty="0"/>
              <a:t>SQL, PROLOG, LISP.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223714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1" y="510796"/>
            <a:ext cx="8077200" cy="609600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Set Difference </a:t>
            </a:r>
            <a:r>
              <a:rPr lang="en-US" altLang="en-US" sz="2800" dirty="0"/>
              <a:t>Operation: </a:t>
            </a:r>
            <a:r>
              <a:rPr lang="en-US" altLang="en-US" sz="2800" dirty="0">
                <a:solidFill>
                  <a:srgbClr val="00B050"/>
                </a:solidFill>
              </a:rPr>
              <a:t>result of two operations: All… </a:t>
            </a:r>
            <a:r>
              <a:rPr lang="en-US" altLang="en-US" sz="2800" dirty="0">
                <a:solidFill>
                  <a:srgbClr val="FF0000"/>
                </a:solidFill>
              </a:rPr>
              <a:t>in…, </a:t>
            </a:r>
            <a:r>
              <a:rPr lang="en-US" altLang="en-US" sz="2800" b="1" u="sng" dirty="0">
                <a:solidFill>
                  <a:srgbClr val="7030A0"/>
                </a:solidFill>
              </a:rPr>
              <a:t>but</a:t>
            </a:r>
            <a:r>
              <a:rPr lang="en-US" altLang="en-US" sz="2800" b="1" u="sng" dirty="0">
                <a:solidFill>
                  <a:srgbClr val="FF0000"/>
                </a:solidFill>
              </a:rPr>
              <a:t> not in </a:t>
            </a:r>
            <a:endParaRPr lang="en-US" altLang="en-US" sz="2800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20838"/>
            <a:ext cx="8247830" cy="4143016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sz="1700" b="1" dirty="0">
                <a:solidFill>
                  <a:srgbClr val="FF0000"/>
                </a:solidFill>
              </a:rPr>
              <a:t>The set-difference </a:t>
            </a:r>
            <a:r>
              <a:rPr lang="en-US" altLang="en-US" sz="1700" dirty="0"/>
              <a:t>operation </a:t>
            </a:r>
            <a:r>
              <a:rPr lang="en-US" altLang="en-US" sz="1700" dirty="0">
                <a:solidFill>
                  <a:srgbClr val="00B050"/>
                </a:solidFill>
              </a:rPr>
              <a:t>allows</a:t>
            </a:r>
            <a:r>
              <a:rPr lang="en-US" altLang="en-US" sz="1700" dirty="0"/>
              <a:t> us to </a:t>
            </a:r>
            <a:r>
              <a:rPr lang="en-US" altLang="en-US" sz="1800" u="sng" dirty="0">
                <a:solidFill>
                  <a:srgbClr val="0070C0"/>
                </a:solidFill>
                <a:sym typeface="Symbol" panose="05050102010706020507" pitchFamily="18" charset="2"/>
              </a:rPr>
              <a:t>find</a:t>
            </a:r>
            <a:r>
              <a:rPr lang="en-US" altLang="en-US" sz="1800" u="sng" dirty="0">
                <a:sym typeface="Symbol" panose="05050102010706020507" pitchFamily="18" charset="2"/>
              </a:rPr>
              <a:t> </a:t>
            </a:r>
            <a:r>
              <a:rPr lang="en-US" altLang="en-US" sz="1800" b="1" u="sng" dirty="0">
                <a:sym typeface="Symbol" panose="05050102010706020507" pitchFamily="18" charset="2"/>
              </a:rPr>
              <a:t>tuples</a:t>
            </a:r>
            <a:r>
              <a:rPr lang="en-US" altLang="en-US" sz="1800" u="sng" dirty="0">
                <a:sym typeface="Symbol" panose="05050102010706020507" pitchFamily="18" charset="2"/>
              </a:rPr>
              <a:t> </a:t>
            </a:r>
            <a:r>
              <a:rPr lang="en-US" altLang="en-US" sz="1700" dirty="0"/>
              <a:t>that are </a:t>
            </a:r>
            <a:r>
              <a:rPr lang="en-US" altLang="en-US" sz="1700" b="1" u="sng" dirty="0">
                <a:solidFill>
                  <a:srgbClr val="FF0000"/>
                </a:solidFill>
              </a:rPr>
              <a:t>in</a:t>
            </a:r>
            <a:r>
              <a:rPr lang="en-US" altLang="en-US" sz="1700" b="1" u="sng" dirty="0"/>
              <a:t> one relation </a:t>
            </a:r>
            <a:r>
              <a:rPr lang="en-US" altLang="en-US" sz="1700" dirty="0"/>
              <a:t>but are </a:t>
            </a:r>
            <a:r>
              <a:rPr lang="en-US" altLang="en-US" sz="1700" b="1" dirty="0">
                <a:solidFill>
                  <a:srgbClr val="FF0000"/>
                </a:solidFill>
              </a:rPr>
              <a:t>not</a:t>
            </a:r>
            <a:r>
              <a:rPr lang="en-US" altLang="en-US" sz="1700" b="1" dirty="0"/>
              <a:t> in another</a:t>
            </a:r>
            <a:r>
              <a:rPr lang="en-US" altLang="en-US" sz="1700" dirty="0"/>
              <a:t>. </a:t>
            </a:r>
          </a:p>
          <a:p>
            <a:pPr>
              <a:spcBef>
                <a:spcPct val="60000"/>
              </a:spcBef>
            </a:pPr>
            <a:r>
              <a:rPr lang="en-US" altLang="en-US" sz="1700" dirty="0"/>
              <a:t>Notation </a:t>
            </a:r>
            <a:r>
              <a:rPr lang="en-US" altLang="en-US" sz="1700" i="1" dirty="0"/>
              <a:t>r – s</a:t>
            </a:r>
          </a:p>
          <a:p>
            <a:r>
              <a:rPr lang="en-US" altLang="en-US" sz="1700" dirty="0"/>
              <a:t>Set differences must be taken between </a:t>
            </a:r>
            <a:r>
              <a:rPr lang="en-US" altLang="en-US" sz="1700" b="1" dirty="0">
                <a:solidFill>
                  <a:srgbClr val="002060"/>
                </a:solidFill>
              </a:rPr>
              <a:t>compatible</a:t>
            </a:r>
            <a:r>
              <a:rPr lang="en-US" altLang="en-US" sz="1700" dirty="0"/>
              <a:t> relations.</a:t>
            </a:r>
          </a:p>
          <a:p>
            <a:pPr lvl="1"/>
            <a:r>
              <a:rPr lang="en-US" altLang="en-US" sz="1700" i="1" dirty="0"/>
              <a:t>r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s</a:t>
            </a:r>
            <a:r>
              <a:rPr lang="en-US" altLang="en-US" sz="1700" dirty="0"/>
              <a:t> must have the </a:t>
            </a:r>
            <a:r>
              <a:rPr lang="en-US" altLang="en-US" sz="1800" b="1" dirty="0">
                <a:solidFill>
                  <a:srgbClr val="002060"/>
                </a:solidFill>
              </a:rPr>
              <a:t>same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arity</a:t>
            </a:r>
            <a:endParaRPr lang="en-US" altLang="en-US" sz="1700" b="1" dirty="0"/>
          </a:p>
          <a:p>
            <a:pPr lvl="1"/>
            <a:r>
              <a:rPr lang="en-US" altLang="en-US" sz="1700" dirty="0"/>
              <a:t>attribute domains of </a:t>
            </a:r>
            <a:r>
              <a:rPr lang="en-US" altLang="en-US" sz="1700" i="1" dirty="0"/>
              <a:t>r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s </a:t>
            </a:r>
            <a:r>
              <a:rPr lang="en-US" altLang="en-US" sz="1700" dirty="0"/>
              <a:t>must be compatible</a:t>
            </a:r>
          </a:p>
          <a:p>
            <a:pPr>
              <a:lnSpc>
                <a:spcPct val="140000"/>
              </a:lnSpc>
            </a:pPr>
            <a:r>
              <a:rPr lang="en-US" altLang="en-US" sz="1700" dirty="0"/>
              <a:t>Example: to find </a:t>
            </a:r>
            <a:r>
              <a:rPr lang="en-US" altLang="en-US" sz="1700" b="1" dirty="0">
                <a:solidFill>
                  <a:srgbClr val="FF0000"/>
                </a:solidFill>
              </a:rPr>
              <a:t>all</a:t>
            </a:r>
            <a:r>
              <a:rPr lang="en-US" altLang="en-US" sz="1700" dirty="0"/>
              <a:t> courses taught </a:t>
            </a:r>
            <a:r>
              <a:rPr lang="en-US" altLang="en-US" sz="1700" b="1" dirty="0">
                <a:solidFill>
                  <a:srgbClr val="FF0000"/>
                </a:solidFill>
              </a:rPr>
              <a:t>in</a:t>
            </a:r>
            <a:r>
              <a:rPr lang="en-US" altLang="en-US" sz="1700" dirty="0"/>
              <a:t> the Fall 2017 semester, </a:t>
            </a:r>
            <a:r>
              <a:rPr lang="en-US" altLang="en-US" sz="1700" b="1" u="sng" dirty="0">
                <a:solidFill>
                  <a:srgbClr val="FF0000"/>
                </a:solidFill>
              </a:rPr>
              <a:t>but not in </a:t>
            </a:r>
            <a:r>
              <a:rPr lang="en-US" altLang="en-US" sz="1700" dirty="0"/>
              <a:t>the Spring 2018 semester:</a:t>
            </a:r>
            <a:br>
              <a:rPr lang="en-US" altLang="en-US" sz="1700" dirty="0"/>
            </a:br>
            <a:r>
              <a:rPr lang="en-US" altLang="en-US" sz="1700" dirty="0"/>
              <a:t>   </a:t>
            </a:r>
            <a:r>
              <a:rPr lang="en-US" altLang="en-US" sz="1700" dirty="0">
                <a:sym typeface="Symbol" panose="05050102010706020507" pitchFamily="18" charset="2"/>
              </a:rPr>
              <a:t></a:t>
            </a:r>
            <a:r>
              <a:rPr lang="en-US" altLang="en-US" sz="1700" i="1" baseline="-25000" dirty="0" err="1"/>
              <a:t>course_id</a:t>
            </a:r>
            <a:r>
              <a:rPr lang="en-US" altLang="en-US" sz="1700" dirty="0"/>
              <a:t> (</a:t>
            </a:r>
            <a:r>
              <a:rPr lang="en-US" altLang="en-US" sz="1700" i="1" dirty="0">
                <a:sym typeface="Symbol" panose="05050102010706020507" pitchFamily="18" charset="2"/>
              </a:rPr>
              <a:t>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17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Fall</a:t>
            </a:r>
            <a:r>
              <a:rPr lang="ja-JP" altLang="en-US" sz="17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17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olidFill>
                  <a:srgbClr val="FF0000"/>
                </a:solidFill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  </a:t>
            </a:r>
            <a:r>
              <a:rPr lang="en-US" altLang="ja-JP" sz="2000" b="1" dirty="0">
                <a:solidFill>
                  <a:srgbClr val="FF0000"/>
                </a:solidFill>
                <a:sym typeface="Symbol" panose="05050102010706020507" pitchFamily="18" charset="2"/>
              </a:rPr>
              <a:t>− </a:t>
            </a:r>
            <a:r>
              <a:rPr lang="en-US" altLang="ja-JP" sz="1700" dirty="0">
                <a:sym typeface="Symbol" panose="05050102010706020507" pitchFamily="18" charset="2"/>
              </a:rPr>
              <a:t> </a:t>
            </a:r>
            <a:br>
              <a:rPr lang="en-US" altLang="ja-JP" sz="1700" dirty="0">
                <a:sym typeface="Symbol" panose="05050102010706020507" pitchFamily="18" charset="2"/>
              </a:rPr>
            </a:br>
            <a:r>
              <a:rPr lang="en-US" altLang="ja-JP" sz="1700" dirty="0">
                <a:sym typeface="Symbol" panose="05050102010706020507" pitchFamily="18" charset="2"/>
              </a:rPr>
              <a:t>   </a:t>
            </a:r>
            <a:r>
              <a:rPr lang="en-US" altLang="ja-JP" sz="1700" i="1" baseline="-25000" dirty="0" err="1"/>
              <a:t>course_id</a:t>
            </a:r>
            <a:r>
              <a:rPr lang="en-US" altLang="ja-JP" sz="1700" dirty="0"/>
              <a:t> (</a:t>
            </a:r>
            <a:r>
              <a:rPr lang="en-US" altLang="ja-JP" sz="1700" i="1" dirty="0">
                <a:sym typeface="Symbol" panose="05050102010706020507" pitchFamily="18" charset="2"/>
              </a:rPr>
              <a:t></a:t>
            </a:r>
            <a:r>
              <a:rPr lang="en-US" altLang="ja-JP" sz="1700" dirty="0">
                <a:sym typeface="Symbol" panose="05050102010706020507" pitchFamily="18" charset="2"/>
              </a:rPr>
              <a:t> 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17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sz="17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17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olidFill>
                  <a:srgbClr val="FF0000"/>
                </a:solidFill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endParaRPr lang="en-US" altLang="en-US" sz="1600" dirty="0">
              <a:sym typeface="Symbol" panose="05050102010706020507" pitchFamily="18" charset="2"/>
            </a:endParaRPr>
          </a:p>
          <a:p>
            <a:pPr>
              <a:buFont typeface="Monotype Sorts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>
              <a:buFont typeface="Monotype Sorts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>
              <a:buFont typeface="Monotype Sorts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B4CEA55-B6FE-4CA5-8F34-E2CFAC349C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709" r="41294" b="41353"/>
          <a:stretch/>
        </p:blipFill>
        <p:spPr>
          <a:xfrm>
            <a:off x="3971064" y="5363854"/>
            <a:ext cx="1201872" cy="9833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0000"/>
                </a:solidFill>
              </a:rPr>
              <a:t>Assignment</a:t>
            </a:r>
            <a:r>
              <a:rPr lang="en-US" altLang="en-US" sz="2800" dirty="0"/>
              <a:t>  Operation 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884750"/>
            <a:ext cx="7656322" cy="4835207"/>
          </a:xfrm>
        </p:spPr>
        <p:txBody>
          <a:bodyPr/>
          <a:lstStyle/>
          <a:p>
            <a:r>
              <a:rPr lang="en-US" altLang="en-US" sz="1700" dirty="0"/>
              <a:t>It is convenient at times to write a relational-algebra expression by assigning parts of it to temporary relation variables.  </a:t>
            </a:r>
          </a:p>
          <a:p>
            <a:r>
              <a:rPr lang="en-US" altLang="en-US" sz="1700" dirty="0"/>
              <a:t>The </a:t>
            </a:r>
            <a:r>
              <a:rPr lang="en-US" altLang="en-US" sz="1700" dirty="0">
                <a:solidFill>
                  <a:srgbClr val="FF0000"/>
                </a:solidFill>
              </a:rPr>
              <a:t>assignment  operation </a:t>
            </a:r>
            <a:r>
              <a:rPr lang="en-US" altLang="en-US" sz="1700" dirty="0"/>
              <a:t>is  </a:t>
            </a:r>
            <a:r>
              <a:rPr lang="en-US" altLang="en-US" sz="1700" dirty="0">
                <a:solidFill>
                  <a:srgbClr val="0070C0"/>
                </a:solidFill>
              </a:rPr>
              <a:t>denoted</a:t>
            </a:r>
            <a:r>
              <a:rPr lang="en-US" altLang="en-US" sz="1700" dirty="0"/>
              <a:t> by </a:t>
            </a:r>
            <a:r>
              <a:rPr lang="en-US" alt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</a:t>
            </a:r>
            <a:r>
              <a:rPr lang="en-US" altLang="en-US" sz="1700" dirty="0">
                <a:sym typeface="Wingdings" pitchFamily="2" charset="2"/>
              </a:rPr>
              <a:t> and </a:t>
            </a:r>
            <a:r>
              <a:rPr lang="en-US" altLang="en-US" sz="1700" dirty="0"/>
              <a:t>works like assignment in a programming language.</a:t>
            </a:r>
          </a:p>
          <a:p>
            <a:endParaRPr lang="en-US" altLang="en-US" sz="1700" dirty="0"/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u="sng" dirty="0"/>
              <a:t>Example</a:t>
            </a:r>
            <a:r>
              <a:rPr lang="en-US" altLang="en-US" sz="1700" dirty="0"/>
              <a:t>: Find </a:t>
            </a:r>
            <a:r>
              <a:rPr lang="en-US" altLang="en-US" sz="1700" b="1" dirty="0">
                <a:solidFill>
                  <a:srgbClr val="FF0000"/>
                </a:solidFill>
              </a:rPr>
              <a:t>all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instructor in the “Physics” and Music department.</a:t>
            </a:r>
            <a:br>
              <a:rPr lang="en-US" altLang="en-US" sz="1700" dirty="0">
                <a:sym typeface="Symbol" panose="05050102010706020507" pitchFamily="18" charset="2"/>
              </a:rPr>
            </a:b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</a:t>
            </a:r>
            <a:r>
              <a:rPr lang="en-US" altLang="en-US" sz="1700" i="1" dirty="0">
                <a:sym typeface="Symbol" panose="05050102010706020507" pitchFamily="18" charset="2"/>
              </a:rPr>
              <a:t>Physics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b="1" dirty="0">
                <a:solidFill>
                  <a:srgbClr val="FF0000"/>
                </a:solidFill>
                <a:sym typeface="Symbol" panose="05050102010706020507" pitchFamily="18" charset="2"/>
              </a:rPr>
              <a:t></a:t>
            </a:r>
            <a:r>
              <a:rPr lang="en-US" altLang="en-US" sz="1700" b="1" dirty="0">
                <a:sym typeface="Wingdings" pitchFamily="2" charset="2"/>
              </a:rPr>
              <a:t> </a:t>
            </a:r>
            <a:r>
              <a:rPr lang="en-US" altLang="en-US" sz="1800" i="1" dirty="0">
                <a:sym typeface="Symbol" panose="05050102010706020507" pitchFamily="18" charset="2"/>
              </a:rPr>
              <a:t></a:t>
            </a:r>
            <a:r>
              <a:rPr lang="en-US" altLang="en-US" sz="1800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i="1" baseline="-25000" dirty="0">
                <a:sym typeface="Symbol" panose="05050102010706020507" pitchFamily="18" charset="2"/>
              </a:rPr>
              <a:t>”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olidFill>
                  <a:srgbClr val="FF0000"/>
                </a:solidFill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       </a:t>
            </a:r>
            <a:r>
              <a:rPr lang="en-US" altLang="en-US" sz="1700" i="1" dirty="0">
                <a:sym typeface="Symbol" panose="05050102010706020507" pitchFamily="18" charset="2"/>
              </a:rPr>
              <a:t>Music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b="1" dirty="0">
                <a:solidFill>
                  <a:srgbClr val="FF0000"/>
                </a:solidFill>
                <a:sym typeface="Symbol" panose="05050102010706020507" pitchFamily="18" charset="2"/>
              </a:rPr>
              <a:t></a:t>
            </a:r>
            <a:r>
              <a:rPr lang="en-US" altLang="en-US" sz="1700" b="1" dirty="0">
                <a:sym typeface="Wingdings" pitchFamily="2" charset="2"/>
              </a:rPr>
              <a:t> </a:t>
            </a:r>
            <a:r>
              <a:rPr lang="en-US" altLang="en-US" sz="1900" i="1" dirty="0">
                <a:sym typeface="Symbol" panose="05050102010706020507" pitchFamily="18" charset="2"/>
              </a:rPr>
              <a:t></a:t>
            </a:r>
            <a:r>
              <a:rPr lang="en-US" altLang="en-US" sz="1900" dirty="0">
                <a:sym typeface="Symbol" panose="05050102010706020507" pitchFamily="18" charset="2"/>
              </a:rPr>
              <a:t> </a:t>
            </a:r>
            <a:r>
              <a:rPr lang="en-US" altLang="en-US" sz="19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19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1900" i="1" baseline="-25000" dirty="0">
                <a:sym typeface="Symbol" panose="05050102010706020507" pitchFamily="18" charset="2"/>
              </a:rPr>
              <a:t>Music”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olidFill>
                  <a:srgbClr val="FF0000"/>
                </a:solidFill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       </a:t>
            </a:r>
            <a:r>
              <a:rPr lang="en-US" altLang="en-US" sz="1700" i="1" dirty="0">
                <a:sym typeface="Symbol" panose="05050102010706020507" pitchFamily="18" charset="2"/>
              </a:rPr>
              <a:t>Physics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 </a:t>
            </a:r>
            <a:r>
              <a:rPr lang="en-US" altLang="en-US" sz="1700" i="1" dirty="0">
                <a:sym typeface="Symbol" panose="05050102010706020507" pitchFamily="18" charset="2"/>
              </a:rPr>
              <a:t>Music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</a:p>
          <a:p>
            <a:pPr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With the assignment operation, a query can be written as a sequential program consisting of a series of assignments followed by an expression whose value is displayed as the result of the query. </a:t>
            </a:r>
          </a:p>
          <a:p>
            <a:pPr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ü"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sym typeface="Symbol" panose="05050102010706020507" pitchFamily="18" charset="2"/>
              </a:rPr>
              <a:t></a:t>
            </a:r>
            <a:r>
              <a:rPr lang="en-US" altLang="en-US" sz="2000" b="1" dirty="0">
                <a:sym typeface="Wingdings" pitchFamily="2" charset="2"/>
              </a:rPr>
              <a:t> 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Google Sans"/>
              </a:rPr>
              <a:t> Assignment must always be made to a </a:t>
            </a:r>
            <a:r>
              <a:rPr lang="en-US" sz="2000" b="1" i="0" u="sng" dirty="0">
                <a:solidFill>
                  <a:srgbClr val="FF0000"/>
                </a:solidFill>
                <a:effectLst/>
                <a:latin typeface="Google Sans"/>
              </a:rPr>
              <a:t>temporary</a:t>
            </a:r>
            <a:r>
              <a:rPr lang="en-US" sz="2000" b="1" i="0" u="sng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2000" b="1" i="0" u="sng" dirty="0">
                <a:solidFill>
                  <a:srgbClr val="7030A0"/>
                </a:solidFill>
                <a:effectLst/>
                <a:latin typeface="Google Sans"/>
              </a:rPr>
              <a:t>relation variable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Google Sans"/>
              </a:rPr>
              <a:t>. An 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oogle Sans"/>
              </a:rPr>
              <a:t>extension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Google Sans"/>
              </a:rPr>
              <a:t> of the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Google Sans"/>
              </a:rPr>
              <a:t>join operation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Google Sans"/>
              </a:rPr>
              <a:t> that </a:t>
            </a:r>
            <a:r>
              <a:rPr lang="en-US" sz="2000" b="0" i="0" u="sng" dirty="0">
                <a:solidFill>
                  <a:srgbClr val="202124"/>
                </a:solidFill>
                <a:effectLst/>
                <a:latin typeface="Google Sans"/>
              </a:rPr>
              <a:t>avoids loss of information.</a:t>
            </a:r>
            <a:endParaRPr lang="en-US" altLang="en-US" sz="2000" u="sng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0000"/>
                </a:solidFill>
              </a:rPr>
              <a:t>Rename</a:t>
            </a:r>
            <a:r>
              <a:rPr lang="en-US" altLang="en-US" sz="2800" dirty="0"/>
              <a:t> Operation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683191" cy="3201479"/>
          </a:xfrm>
        </p:spPr>
        <p:txBody>
          <a:bodyPr/>
          <a:lstStyle/>
          <a:p>
            <a:r>
              <a:rPr lang="en-US" altLang="en-US" sz="1700" dirty="0"/>
              <a:t>The results of relational-algebra expressions </a:t>
            </a:r>
            <a:r>
              <a:rPr lang="en-US" altLang="en-US" sz="1700" dirty="0">
                <a:solidFill>
                  <a:srgbClr val="FF0000"/>
                </a:solidFill>
              </a:rPr>
              <a:t>do not have a name </a:t>
            </a:r>
            <a:r>
              <a:rPr lang="en-US" altLang="en-US" sz="1700" dirty="0"/>
              <a:t>that we can use </a:t>
            </a:r>
            <a:r>
              <a:rPr lang="en-US" altLang="en-US" sz="1700" dirty="0">
                <a:solidFill>
                  <a:srgbClr val="FF0000"/>
                </a:solidFill>
              </a:rPr>
              <a:t>to refer </a:t>
            </a:r>
            <a:r>
              <a:rPr lang="en-US" altLang="en-US" sz="1700" dirty="0"/>
              <a:t>to them.  The  rename operator,  </a:t>
            </a:r>
            <a:r>
              <a:rPr lang="en-US" altLang="en-US" sz="2800" b="1" i="1" dirty="0">
                <a:solidFill>
                  <a:srgbClr val="FF0000"/>
                </a:solidFill>
                <a:sym typeface="Symbol" panose="05050102010706020507" pitchFamily="18" charset="2"/>
              </a:rPr>
              <a:t> </a:t>
            </a:r>
            <a:r>
              <a:rPr lang="en-US" altLang="en-US" sz="1700" i="1" dirty="0">
                <a:sym typeface="Symbol" panose="05050102010706020507" pitchFamily="18" charset="2"/>
              </a:rPr>
              <a:t>,</a:t>
            </a:r>
            <a:r>
              <a:rPr lang="en-US" altLang="en-US" sz="1700" dirty="0">
                <a:sym typeface="Symbol" panose="05050102010706020507" pitchFamily="18" charset="2"/>
              </a:rPr>
              <a:t>  is provided 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for that purpose.</a:t>
            </a:r>
          </a:p>
          <a:p>
            <a:endParaRPr lang="en-US" altLang="en-US" sz="1700" dirty="0">
              <a:sym typeface="Symbol" panose="05050102010706020507" pitchFamily="18" charset="2"/>
            </a:endParaRPr>
          </a:p>
          <a:p>
            <a:pPr algn="ctr"/>
            <a:r>
              <a:rPr lang="en-US" altLang="en-US" sz="1700" dirty="0"/>
              <a:t>The expression:</a:t>
            </a:r>
          </a:p>
          <a:p>
            <a:pPr algn="ctr">
              <a:buNone/>
            </a:pPr>
            <a:r>
              <a:rPr lang="en-US" altLang="en-US" sz="2000" dirty="0"/>
              <a:t>                  </a:t>
            </a:r>
            <a:r>
              <a:rPr lang="en-US" altLang="en-US" sz="2000" i="1" dirty="0">
                <a:sym typeface="Symbol" panose="05050102010706020507" pitchFamily="18" charset="2"/>
              </a:rPr>
              <a:t>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x</a:t>
            </a:r>
            <a:r>
              <a:rPr lang="en-US" altLang="en-US" sz="2000" i="1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(</a:t>
            </a:r>
            <a:r>
              <a:rPr lang="en-US" altLang="en-US" sz="2000" i="1" dirty="0">
                <a:sym typeface="Symbol" panose="05050102010706020507" pitchFamily="18" charset="2"/>
              </a:rPr>
              <a:t>E</a:t>
            </a:r>
            <a:r>
              <a:rPr lang="en-US" altLang="en-US" sz="2000" dirty="0">
                <a:sym typeface="Symbol" panose="05050102010706020507" pitchFamily="18" charset="2"/>
              </a:rPr>
              <a:t>)</a:t>
            </a:r>
          </a:p>
          <a:p>
            <a:pPr>
              <a:buNone/>
            </a:pPr>
            <a:r>
              <a:rPr lang="en-US" altLang="en-US" sz="1700" dirty="0">
                <a:sym typeface="Symbol" panose="05050102010706020507" pitchFamily="18" charset="2"/>
              </a:rPr>
              <a:t>     </a:t>
            </a:r>
          </a:p>
          <a:p>
            <a:pPr>
              <a:buNone/>
            </a:pPr>
            <a:r>
              <a:rPr lang="en-US" altLang="en-US" sz="1700" dirty="0">
                <a:sym typeface="Symbol" panose="05050102010706020507" pitchFamily="18" charset="2"/>
              </a:rPr>
              <a:t> returns the result of expression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dirty="0">
                <a:sym typeface="Symbol" panose="05050102010706020507" pitchFamily="18" charset="2"/>
              </a:rPr>
              <a:t> under the name </a:t>
            </a:r>
            <a:r>
              <a:rPr lang="en-US" altLang="en-US" sz="1700" i="1" dirty="0">
                <a:sym typeface="Symbol" panose="05050102010706020507" pitchFamily="18" charset="2"/>
              </a:rPr>
              <a:t>x</a:t>
            </a:r>
          </a:p>
          <a:p>
            <a:pPr>
              <a:buNone/>
            </a:pPr>
            <a:endParaRPr lang="en-US" altLang="en-US" i="1" dirty="0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700" i="1" dirty="0">
                <a:sym typeface="Symbol" panose="05050102010706020507" pitchFamily="18" charset="2"/>
              </a:rPr>
              <a:t>where the symbol ‘ρ’ is used to denote the RENAME operator and E is the result of the sequence of operation or expression which is saved with the name X. </a:t>
            </a:r>
          </a:p>
          <a:p>
            <a:pPr>
              <a:buNone/>
            </a:pPr>
            <a:endParaRPr lang="en-US" altLang="en-US" sz="1700" i="1" dirty="0"/>
          </a:p>
          <a:p>
            <a:r>
              <a:rPr lang="en-US" altLang="en-US" sz="1700" dirty="0"/>
              <a:t>Another form of the rename operation:</a:t>
            </a:r>
          </a:p>
          <a:p>
            <a:pPr algn="ctr">
              <a:buNone/>
            </a:pPr>
            <a:r>
              <a:rPr lang="en-US" altLang="en-US" sz="1700" dirty="0"/>
              <a:t>                </a:t>
            </a:r>
            <a:r>
              <a:rPr lang="en-US" altLang="en-US" sz="2400" dirty="0"/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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x(A1,A2, .. An) </a:t>
            </a:r>
            <a:r>
              <a:rPr lang="en-US" altLang="en-US" sz="2400" dirty="0"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sym typeface="Symbol" panose="05050102010706020507" pitchFamily="18" charset="2"/>
              </a:rPr>
              <a:t>E</a:t>
            </a:r>
            <a:r>
              <a:rPr lang="en-US" altLang="en-US" sz="2400" dirty="0">
                <a:sym typeface="Symbol" panose="05050102010706020507" pitchFamily="18" charset="2"/>
              </a:rPr>
              <a:t>)</a:t>
            </a:r>
            <a:endParaRPr lang="en-US" altLang="en-US" sz="2400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59EAF-03ED-7680-D21A-AB9A0B6D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Rename</a:t>
            </a:r>
            <a:r>
              <a:rPr lang="en-CA" dirty="0"/>
              <a:t> Operation.. </a:t>
            </a:r>
            <a:r>
              <a:rPr lang="en-CA" dirty="0">
                <a:solidFill>
                  <a:srgbClr val="00B050"/>
                </a:solidFill>
              </a:rPr>
              <a:t>Examples</a:t>
            </a:r>
            <a:r>
              <a:rPr lang="en-C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6ECCF-40AA-2C8B-8928-3A0309015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Example-1:  Query to rename the attributes Name, Age of table Department to A,B. </a:t>
            </a:r>
          </a:p>
          <a:p>
            <a:pPr marL="1085850" lvl="3" indent="0" algn="ctr">
              <a:buNone/>
            </a:pPr>
            <a:r>
              <a:rPr lang="en-US" dirty="0"/>
              <a:t>ρ (A, B) (Department)</a:t>
            </a:r>
          </a:p>
          <a:p>
            <a:pPr marL="1085850" lvl="3" indent="0" algn="ctr">
              <a:buNone/>
            </a:pPr>
            <a:endParaRPr lang="en-US" dirty="0"/>
          </a:p>
          <a:p>
            <a:r>
              <a:rPr lang="en-US" dirty="0"/>
              <a:t>Example-2: Query to rename the table name Project to Pro and its attributes to P, Q, R. </a:t>
            </a:r>
          </a:p>
          <a:p>
            <a:pPr marL="0" indent="0" algn="ctr">
              <a:buNone/>
            </a:pPr>
            <a:r>
              <a:rPr lang="en-US" dirty="0"/>
              <a:t>                ρ Pro(P, Q, R) (Project)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Example-3: Query to rename the first attribute of the table Student with attributes A, B, C to P. </a:t>
            </a:r>
          </a:p>
          <a:p>
            <a:pPr marL="0" indent="0" algn="ctr">
              <a:buNone/>
            </a:pPr>
            <a:r>
              <a:rPr lang="en-US" dirty="0"/>
              <a:t>              ρ (P, B, C) (Student)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3425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7030A0"/>
                </a:solidFill>
              </a:rPr>
              <a:t>Equivalent</a:t>
            </a:r>
            <a:r>
              <a:rPr lang="en-US" altLang="en-US" sz="2800" dirty="0"/>
              <a:t> Queries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6740"/>
            <a:ext cx="7982360" cy="52450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en-US" sz="2000" u="sng" dirty="0"/>
              <a:t>There is more than one way to write a query in relational algebra. </a:t>
            </a:r>
          </a:p>
          <a:p>
            <a:endParaRPr lang="en-US" altLang="en-US" sz="1700" dirty="0"/>
          </a:p>
          <a:p>
            <a:r>
              <a:rPr lang="en-US" altLang="en-US" sz="1700" dirty="0"/>
              <a:t>Example:  Find information about courses taught by instructors in the Physics department with salary greater than 90,000</a:t>
            </a:r>
          </a:p>
          <a:p>
            <a:endParaRPr lang="en-US" altLang="en-US" sz="1700" dirty="0"/>
          </a:p>
          <a:p>
            <a:pPr lvl="1"/>
            <a:r>
              <a:rPr lang="en-US" altLang="en-US" sz="2000" dirty="0"/>
              <a:t>Query 1</a:t>
            </a:r>
          </a:p>
          <a:p>
            <a:pPr lvl="1">
              <a:buNone/>
            </a:pPr>
            <a:r>
              <a:rPr lang="en-US" altLang="en-US" sz="2000" i="1" dirty="0">
                <a:sym typeface="Symbol" panose="05050102010706020507" pitchFamily="18" charset="2"/>
              </a:rPr>
              <a:t>           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20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000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sz="2000" i="1" baseline="-25000" dirty="0">
                <a:sym typeface="Symbol" panose="05050102010706020507" pitchFamily="18" charset="2"/>
              </a:rPr>
              <a:t>” </a:t>
            </a:r>
            <a:r>
              <a:rPr lang="en-US" altLang="en-US" sz="2000" dirty="0">
                <a:sym typeface="Symbol" panose="05050102010706020507" pitchFamily="18" charset="2"/>
              </a:rPr>
              <a:t></a:t>
            </a:r>
            <a:r>
              <a:rPr lang="ja-JP" altLang="en-US" sz="2000" i="1" baseline="-25000" dirty="0">
                <a:sym typeface="Symbol" panose="05050102010706020507" pitchFamily="18" charset="2"/>
              </a:rPr>
              <a:t> </a:t>
            </a:r>
            <a:r>
              <a:rPr lang="en-US" altLang="ja-JP" sz="2000" i="1" baseline="-25000" dirty="0">
                <a:sym typeface="Symbol" panose="05050102010706020507" pitchFamily="18" charset="2"/>
              </a:rPr>
              <a:t>salary &gt; </a:t>
            </a:r>
            <a:r>
              <a:rPr lang="en-US" altLang="ja-JP" sz="2000" baseline="-25000" dirty="0">
                <a:sym typeface="Symbol" panose="05050102010706020507" pitchFamily="18" charset="2"/>
              </a:rPr>
              <a:t>90,000</a:t>
            </a:r>
            <a:r>
              <a:rPr lang="en-US" altLang="ja-JP" sz="2000" dirty="0">
                <a:sym typeface="Symbol" panose="05050102010706020507" pitchFamily="18" charset="2"/>
              </a:rPr>
              <a:t> (</a:t>
            </a:r>
            <a:r>
              <a:rPr lang="en-US" altLang="ja-JP" sz="2000" i="1" dirty="0">
                <a:sym typeface="Symbol" panose="05050102010706020507" pitchFamily="18" charset="2"/>
              </a:rPr>
              <a:t>instructor</a:t>
            </a:r>
            <a:r>
              <a:rPr lang="en-US" altLang="ja-JP" sz="2000" dirty="0">
                <a:sym typeface="Symbol" panose="05050102010706020507" pitchFamily="18" charset="2"/>
              </a:rPr>
              <a:t>)</a:t>
            </a:r>
          </a:p>
          <a:p>
            <a:pPr lvl="1">
              <a:buNone/>
            </a:pPr>
            <a:r>
              <a:rPr lang="en-US" altLang="ja-JP" sz="1000" dirty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en-US" sz="2000" dirty="0">
                <a:sym typeface="Symbol" panose="05050102010706020507" pitchFamily="18" charset="2"/>
              </a:rPr>
              <a:t>Query 2</a:t>
            </a:r>
            <a:endParaRPr lang="en-US" altLang="en-US" sz="2000" dirty="0"/>
          </a:p>
          <a:p>
            <a:pPr lvl="1">
              <a:buNone/>
            </a:pPr>
            <a:r>
              <a:rPr lang="en-US" altLang="en-US" sz="2000" i="1" dirty="0">
                <a:sym typeface="Symbol" panose="05050102010706020507" pitchFamily="18" charset="2"/>
              </a:rPr>
              <a:t>          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20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000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sz="2000" i="1" baseline="-25000" dirty="0">
                <a:sym typeface="Symbol" panose="05050102010706020507" pitchFamily="18" charset="2"/>
              </a:rPr>
              <a:t>”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s</a:t>
            </a:r>
            <a:r>
              <a:rPr lang="en-US" altLang="ja-JP" sz="2000" i="1" baseline="-25000" dirty="0">
                <a:sym typeface="Symbol" panose="05050102010706020507" pitchFamily="18" charset="2"/>
              </a:rPr>
              <a:t>alary &gt; 90.000</a:t>
            </a:r>
            <a:r>
              <a:rPr lang="en-US" altLang="ja-JP" sz="2000" i="1" dirty="0">
                <a:sym typeface="Symbol" panose="05050102010706020507" pitchFamily="18" charset="2"/>
              </a:rPr>
              <a:t>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sz="2000" i="1" dirty="0">
                <a:sym typeface="Symbol" panose="05050102010706020507" pitchFamily="18" charset="2"/>
              </a:rPr>
              <a:t>instructor</a:t>
            </a:r>
            <a:r>
              <a:rPr lang="en-US" altLang="ja-JP" sz="2000" dirty="0">
                <a:sym typeface="Symbol" panose="05050102010706020507" pitchFamily="18" charset="2"/>
              </a:rPr>
              <a:t>))</a:t>
            </a:r>
          </a:p>
          <a:p>
            <a:pPr lvl="1">
              <a:buNone/>
            </a:pPr>
            <a:endParaRPr lang="en-US" altLang="ja-JP" dirty="0">
              <a:sym typeface="Symbol" panose="05050102010706020507" pitchFamily="18" charset="2"/>
            </a:endParaRPr>
          </a:p>
          <a:p>
            <a:pPr>
              <a:buNone/>
            </a:pPr>
            <a:r>
              <a:rPr lang="en-US" altLang="ja-JP" sz="800" dirty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The two queries are not identical; they are, however, equivalent -- they give the same result on any database.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7030A0"/>
                </a:solidFill>
              </a:rPr>
              <a:t>Equivalent</a:t>
            </a:r>
            <a:r>
              <a:rPr lang="en-US" altLang="en-US" sz="2800" dirty="0"/>
              <a:t>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8349" y="1138873"/>
                <a:ext cx="7638803" cy="4506023"/>
              </a:xfrm>
            </p:spPr>
            <p:txBody>
              <a:bodyPr/>
              <a:lstStyle/>
              <a:p>
                <a:r>
                  <a:rPr lang="en-US" altLang="en-US" sz="1700" dirty="0"/>
                  <a:t>There is more than one way to write a query in relational algebra. </a:t>
                </a:r>
              </a:p>
              <a:p>
                <a:r>
                  <a:rPr lang="en-US" altLang="en-US" sz="1700" dirty="0"/>
                  <a:t>Example: Find information about courses taught by instructors in the Physics department:</a:t>
                </a:r>
              </a:p>
              <a:p>
                <a:endParaRPr lang="en-US" altLang="en-US" sz="1700" dirty="0"/>
              </a:p>
              <a:p>
                <a:pPr lvl="1"/>
                <a:r>
                  <a:rPr lang="en-US" altLang="en-US" dirty="0"/>
                  <a:t>Query 1</a:t>
                </a:r>
              </a:p>
              <a:p>
                <a:pPr marL="400050" lvl="1" indent="0">
                  <a:buNone/>
                </a:pPr>
                <a:r>
                  <a:rPr lang="en-US" altLang="en-US" i="1" dirty="0">
                    <a:sym typeface="Symbol" panose="05050102010706020507" pitchFamily="18" charset="2"/>
                  </a:rPr>
                  <a:t>       </a:t>
                </a:r>
                <a:r>
                  <a:rPr lang="en-US" altLang="en-US" i="1" baseline="-25000" dirty="0" err="1">
                    <a:sym typeface="Symbol" panose="05050102010706020507" pitchFamily="18" charset="2"/>
                  </a:rPr>
                  <a:t>dept_name</a:t>
                </a:r>
                <a:r>
                  <a:rPr lang="en-US" altLang="en-US" i="1" baseline="-25000" dirty="0">
                    <a:sym typeface="Symbol" panose="05050102010706020507" pitchFamily="18" charset="2"/>
                  </a:rPr>
                  <a:t>=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“</a:t>
                </a:r>
                <a:r>
                  <a:rPr lang="en-US" altLang="ja-JP" i="1" baseline="-25000" dirty="0">
                    <a:sym typeface="Symbol" panose="05050102010706020507" pitchFamily="18" charset="2"/>
                  </a:rPr>
                  <a:t>Physics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” </a:t>
                </a:r>
                <a:r>
                  <a:rPr lang="en-US" altLang="ja-JP" i="1" dirty="0">
                    <a:sym typeface="Symbol" panose="05050102010706020507" pitchFamily="18" charset="2"/>
                  </a:rPr>
                  <a:t>(i</a:t>
                </a:r>
                <a:r>
                  <a:rPr lang="en-US" altLang="en-US" i="1" dirty="0">
                    <a:sym typeface="Symbol" panose="05050102010706020507" pitchFamily="18" charset="2"/>
                  </a:rPr>
                  <a:t>nstructor</a:t>
                </a:r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i="1" baseline="-25000" dirty="0"/>
                  <a:t>instructor.ID = teaches.ID</a:t>
                </a:r>
                <a:r>
                  <a:rPr lang="en-US" baseline="-25000" dirty="0"/>
                  <a:t> </a:t>
                </a:r>
                <a:r>
                  <a:rPr lang="en-US" i="1" dirty="0"/>
                  <a:t>teaches)</a:t>
                </a:r>
                <a:endParaRPr lang="en-US" altLang="en-US" dirty="0"/>
              </a:p>
              <a:p>
                <a:pPr lvl="1">
                  <a:buNone/>
                </a:pPr>
                <a:r>
                  <a:rPr lang="en-US" altLang="ja-JP" sz="800" dirty="0">
                    <a:sym typeface="Symbol" panose="05050102010706020507" pitchFamily="18" charset="2"/>
                  </a:rPr>
                  <a:t> </a:t>
                </a:r>
              </a:p>
              <a:p>
                <a:pPr lvl="1"/>
                <a:r>
                  <a:rPr lang="en-US" altLang="en-US" dirty="0">
                    <a:sym typeface="Symbol" panose="05050102010706020507" pitchFamily="18" charset="2"/>
                  </a:rPr>
                  <a:t>Query 2</a:t>
                </a:r>
                <a:endParaRPr lang="en-US" altLang="en-US" dirty="0"/>
              </a:p>
              <a:p>
                <a:pPr lvl="1">
                  <a:buNone/>
                </a:pPr>
                <a:r>
                  <a:rPr lang="en-US" altLang="en-US" i="1" dirty="0">
                    <a:sym typeface="Symbol" panose="05050102010706020507" pitchFamily="18" charset="2"/>
                  </a:rPr>
                  <a:t>       (</a:t>
                </a:r>
                <a:r>
                  <a:rPr lang="en-US" altLang="en-US" i="1" baseline="-25000" dirty="0" err="1">
                    <a:sym typeface="Symbol" panose="05050102010706020507" pitchFamily="18" charset="2"/>
                  </a:rPr>
                  <a:t>dept_name</a:t>
                </a:r>
                <a:r>
                  <a:rPr lang="en-US" altLang="en-US" i="1" baseline="-25000" dirty="0">
                    <a:sym typeface="Symbol" panose="05050102010706020507" pitchFamily="18" charset="2"/>
                  </a:rPr>
                  <a:t>=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“</a:t>
                </a:r>
                <a:r>
                  <a:rPr lang="en-US" altLang="ja-JP" i="1" baseline="-25000" dirty="0">
                    <a:sym typeface="Symbol" panose="05050102010706020507" pitchFamily="18" charset="2"/>
                  </a:rPr>
                  <a:t>Physics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” </a:t>
                </a:r>
                <a:r>
                  <a:rPr lang="en-US" altLang="ja-JP" i="1" dirty="0">
                    <a:sym typeface="Symbol" panose="05050102010706020507" pitchFamily="18" charset="2"/>
                  </a:rPr>
                  <a:t>(i</a:t>
                </a:r>
                <a:r>
                  <a:rPr lang="en-US" altLang="en-US" i="1" dirty="0">
                    <a:sym typeface="Symbol" panose="05050102010706020507" pitchFamily="18" charset="2"/>
                  </a:rPr>
                  <a:t>nstructor))</a:t>
                </a:r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i="1" baseline="-25000" dirty="0"/>
                  <a:t>instructor.ID = teaches.ID</a:t>
                </a:r>
                <a:r>
                  <a:rPr lang="en-US" baseline="-25000" dirty="0"/>
                  <a:t> </a:t>
                </a:r>
                <a:r>
                  <a:rPr lang="en-US" i="1" dirty="0"/>
                  <a:t>teaches</a:t>
                </a:r>
              </a:p>
              <a:p>
                <a:pPr lvl="1">
                  <a:buNone/>
                </a:pPr>
                <a:r>
                  <a:rPr lang="en-US" altLang="ja-JP" sz="800" dirty="0">
                    <a:sym typeface="Symbol" panose="05050102010706020507" pitchFamily="18" charset="2"/>
                  </a:rPr>
                  <a:t> </a:t>
                </a: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endParaRPr lang="en-US" altLang="en-US" sz="1700" dirty="0">
                  <a:sym typeface="Symbol" panose="05050102010706020507" pitchFamily="18" charset="2"/>
                </a:endParaRP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r>
                  <a:rPr lang="en-US" altLang="en-US" sz="1700" dirty="0">
                    <a:sym typeface="Symbol" panose="05050102010706020507" pitchFamily="18" charset="2"/>
                  </a:rPr>
                  <a:t>The two queries are not identical; they are, however, equivalent -- they give the same result on any database.</a:t>
                </a: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endParaRPr lang="en-US" altLang="en-US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1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8349" y="1138873"/>
                <a:ext cx="7638803" cy="4506023"/>
              </a:xfrm>
              <a:blipFill>
                <a:blip r:embed="rId3"/>
                <a:stretch>
                  <a:fillRect l="-559" t="-6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End of Chapter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B8FE4-C2A8-4E9B-9169-BF75FE37B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7" y="924902"/>
            <a:ext cx="8077200" cy="609600"/>
          </a:xfrm>
        </p:spPr>
        <p:txBody>
          <a:bodyPr/>
          <a:lstStyle/>
          <a:p>
            <a:r>
              <a:rPr lang="en-US" dirty="0"/>
              <a:t>Procedural versus non-procedural, or declarative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C0107-6E10-4028-A77A-86793AD43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343" y="786057"/>
            <a:ext cx="7707313" cy="4903787"/>
          </a:xfrm>
        </p:spPr>
        <p:txBody>
          <a:bodyPr/>
          <a:lstStyle/>
          <a:p>
            <a:pPr marL="457200" lvl="1" indent="0">
              <a:buClr>
                <a:srgbClr val="FF9933"/>
              </a:buClr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dirty="0"/>
              <a:t>What is the difference between </a:t>
            </a:r>
            <a:r>
              <a:rPr lang="en-US" dirty="0">
                <a:solidFill>
                  <a:srgbClr val="FF0000"/>
                </a:solidFill>
              </a:rPr>
              <a:t>procedural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non-procedural </a:t>
            </a:r>
            <a:r>
              <a:rPr lang="en-US" dirty="0"/>
              <a:t>statements?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Procedural Languages</a:t>
            </a:r>
            <a:r>
              <a:rPr lang="en-US" dirty="0"/>
              <a:t>: Code in procedural languages is typically </a:t>
            </a:r>
            <a:r>
              <a:rPr lang="en-US" dirty="0">
                <a:highlight>
                  <a:srgbClr val="FFFF00"/>
                </a:highlight>
              </a:rPr>
              <a:t>organized into functions or procedures</a:t>
            </a:r>
            <a:r>
              <a:rPr lang="en-US" dirty="0"/>
              <a:t>. Each function has a specific task, and the program's execution flows through these functions.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Non-Procedural Languages</a:t>
            </a:r>
            <a:r>
              <a:rPr lang="en-US" dirty="0"/>
              <a:t>: Code in non-procedural languages </a:t>
            </a:r>
            <a:r>
              <a:rPr lang="en-US" dirty="0">
                <a:highlight>
                  <a:srgbClr val="FFFF00"/>
                </a:highlight>
              </a:rPr>
              <a:t>focuses on defining relationships and constraints</a:t>
            </a:r>
            <a:r>
              <a:rPr lang="en-US" dirty="0"/>
              <a:t>.</a:t>
            </a:r>
          </a:p>
          <a:p>
            <a:r>
              <a:rPr lang="en-US" dirty="0"/>
              <a:t>What is an example of a declarative language?</a:t>
            </a:r>
          </a:p>
          <a:p>
            <a:pPr lvl="1"/>
            <a:r>
              <a:rPr lang="en-US" dirty="0"/>
              <a:t>Three classic examples of declarative programming languages are SQL, HTML, and CSS.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50377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E373-A6CD-4290-8E4C-96A88DD0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Declarative language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5B715-9B1B-477F-A04A-28B717E0E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Declarative</a:t>
            </a:r>
            <a:r>
              <a:rPr lang="en-US" dirty="0"/>
              <a:t> programming is where you say </a:t>
            </a:r>
            <a:r>
              <a:rPr lang="en-US" dirty="0">
                <a:highlight>
                  <a:srgbClr val="FFFF00"/>
                </a:highlight>
              </a:rPr>
              <a:t>what you want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without</a:t>
            </a:r>
            <a:r>
              <a:rPr lang="en-US" dirty="0">
                <a:highlight>
                  <a:srgbClr val="FFFF00"/>
                </a:highlight>
              </a:rPr>
              <a:t> having to say how to do it</a:t>
            </a:r>
            <a:r>
              <a:rPr lang="en-US" dirty="0"/>
              <a:t>. With </a:t>
            </a:r>
            <a:r>
              <a:rPr lang="en-US" dirty="0">
                <a:solidFill>
                  <a:srgbClr val="FF0000"/>
                </a:solidFill>
              </a:rPr>
              <a:t>procedural</a:t>
            </a:r>
            <a:r>
              <a:rPr lang="en-US" dirty="0"/>
              <a:t> programming, </a:t>
            </a:r>
            <a:r>
              <a:rPr lang="en-US" dirty="0">
                <a:highlight>
                  <a:srgbClr val="FFFF00"/>
                </a:highlight>
              </a:rPr>
              <a:t>you have to specify exact steps to get the result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What are the best declarative languages?</a:t>
            </a:r>
          </a:p>
          <a:p>
            <a:pPr lvl="1"/>
            <a:r>
              <a:rPr lang="en-US" dirty="0"/>
              <a:t>Common declarative languages include those of database query languages (e.g., </a:t>
            </a:r>
            <a:r>
              <a:rPr lang="en-US" dirty="0">
                <a:solidFill>
                  <a:srgbClr val="FF0000"/>
                </a:solidFill>
              </a:rPr>
              <a:t>SQL</a:t>
            </a:r>
            <a:r>
              <a:rPr lang="en-US" dirty="0"/>
              <a:t>, XQuery), regular expressions, logic programming (e.g. Prolog, </a:t>
            </a:r>
            <a:r>
              <a:rPr lang="en-US" dirty="0" err="1"/>
              <a:t>Datalog</a:t>
            </a:r>
            <a:r>
              <a:rPr lang="en-US" dirty="0"/>
              <a:t>, answer set programming), functional programming, configuration management, and </a:t>
            </a:r>
            <a:r>
              <a:rPr lang="en-US" dirty="0">
                <a:solidFill>
                  <a:srgbClr val="FF0000"/>
                </a:solidFill>
              </a:rPr>
              <a:t>algebraic</a:t>
            </a:r>
            <a:r>
              <a:rPr lang="en-US" dirty="0"/>
              <a:t> modeling systems.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11518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Relational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Query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Languages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084263"/>
            <a:ext cx="7692069" cy="3555047"/>
          </a:xfrm>
        </p:spPr>
        <p:txBody>
          <a:bodyPr/>
          <a:lstStyle/>
          <a:p>
            <a:pPr marL="457200" lvl="1" indent="0">
              <a:buNone/>
            </a:pPr>
            <a:endParaRPr lang="en-US" altLang="en-US" sz="1700" dirty="0"/>
          </a:p>
          <a:p>
            <a:r>
              <a:rPr lang="en-US" altLang="en-US" sz="1700" dirty="0"/>
              <a:t>The above </a:t>
            </a:r>
            <a:r>
              <a:rPr lang="en-US" altLang="en-US" sz="1700" b="1" dirty="0">
                <a:solidFill>
                  <a:srgbClr val="0070C0"/>
                </a:solidFill>
              </a:rPr>
              <a:t>3</a:t>
            </a:r>
            <a:r>
              <a:rPr lang="en-US" altLang="en-US" sz="1700" dirty="0">
                <a:solidFill>
                  <a:srgbClr val="0070C0"/>
                </a:solidFill>
              </a:rPr>
              <a:t> </a:t>
            </a:r>
            <a:r>
              <a:rPr lang="en-US" altLang="en-US" sz="1700" dirty="0">
                <a:solidFill>
                  <a:srgbClr val="7030A0"/>
                </a:solidFill>
              </a:rPr>
              <a:t>pure languages </a:t>
            </a:r>
            <a:r>
              <a:rPr lang="en-US" altLang="en-US" sz="1700" dirty="0"/>
              <a:t>are equivalent in computing power.</a:t>
            </a:r>
          </a:p>
          <a:p>
            <a:endParaRPr lang="en-US" altLang="en-US" sz="1700" dirty="0"/>
          </a:p>
          <a:p>
            <a:r>
              <a:rPr lang="en-US" altLang="en-US" sz="1700" dirty="0"/>
              <a:t>We will </a:t>
            </a:r>
            <a:r>
              <a:rPr lang="en-US" altLang="en-US" sz="1700" dirty="0">
                <a:solidFill>
                  <a:srgbClr val="0070C0"/>
                </a:solidFill>
              </a:rPr>
              <a:t>concentrate</a:t>
            </a:r>
            <a:r>
              <a:rPr lang="en-US" altLang="en-US" sz="1700" dirty="0"/>
              <a:t> in this chapter on </a:t>
            </a:r>
            <a:r>
              <a:rPr lang="en-US" altLang="en-US" sz="1700" b="1" dirty="0"/>
              <a:t>relational algebra</a:t>
            </a:r>
          </a:p>
          <a:p>
            <a:pPr lvl="1"/>
            <a:r>
              <a:rPr lang="en-US" altLang="en-US" sz="1700" dirty="0"/>
              <a:t>Not </a:t>
            </a:r>
            <a:r>
              <a:rPr lang="en-US" altLang="en-US" dirty="0"/>
              <a:t>T</a:t>
            </a:r>
            <a:r>
              <a:rPr lang="en-US" altLang="en-US" sz="1700" dirty="0"/>
              <a:t>uring-machine equivalent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700" dirty="0"/>
              <a:t>Consists of </a:t>
            </a:r>
            <a:r>
              <a:rPr lang="en-US" altLang="en-US" sz="1700" b="1" dirty="0">
                <a:solidFill>
                  <a:srgbClr val="0070C0"/>
                </a:solidFill>
              </a:rPr>
              <a:t>6 </a:t>
            </a:r>
            <a:r>
              <a:rPr lang="en-US" altLang="en-US" sz="1700" u="sng" dirty="0">
                <a:solidFill>
                  <a:srgbClr val="7030A0"/>
                </a:solidFill>
              </a:rPr>
              <a:t>basic operations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dirty="0">
                <a:solidFill>
                  <a:srgbClr val="0070C0"/>
                </a:solidFill>
              </a:rPr>
              <a:t>Relational</a:t>
            </a:r>
            <a:r>
              <a:rPr lang="en-US" altLang="en-US" sz="2800" dirty="0"/>
              <a:t> Algebra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558903" cy="4876800"/>
          </a:xfrm>
        </p:spPr>
        <p:txBody>
          <a:bodyPr/>
          <a:lstStyle/>
          <a:p>
            <a:r>
              <a:rPr lang="en-US" altLang="en-US" sz="1700" dirty="0"/>
              <a:t>A  </a:t>
            </a:r>
            <a:r>
              <a:rPr lang="en-US" altLang="en-US" sz="1700" dirty="0">
                <a:solidFill>
                  <a:srgbClr val="00B0F0"/>
                </a:solidFill>
              </a:rPr>
              <a:t>procedural language </a:t>
            </a:r>
            <a:r>
              <a:rPr lang="en-US" altLang="en-US" sz="1700" dirty="0">
                <a:solidFill>
                  <a:srgbClr val="00B050"/>
                </a:solidFill>
              </a:rPr>
              <a:t>consisting</a:t>
            </a:r>
            <a:r>
              <a:rPr lang="en-US" altLang="en-US" sz="1700" dirty="0"/>
              <a:t>  of </a:t>
            </a:r>
            <a:r>
              <a:rPr lang="en-US" altLang="en-US" sz="1700" u="sng" dirty="0"/>
              <a:t>a set of operations that take one </a:t>
            </a:r>
            <a:r>
              <a:rPr lang="en-US" altLang="en-US" sz="1700" dirty="0">
                <a:solidFill>
                  <a:srgbClr val="7030A0"/>
                </a:solidFill>
              </a:rPr>
              <a:t>or</a:t>
            </a:r>
            <a:r>
              <a:rPr lang="en-US" altLang="en-US" sz="1700" dirty="0"/>
              <a:t> </a:t>
            </a:r>
            <a:r>
              <a:rPr lang="en-US" altLang="en-US" sz="1700" u="sng" dirty="0"/>
              <a:t>two relations </a:t>
            </a:r>
            <a:r>
              <a:rPr lang="en-US" altLang="en-US" sz="1700" b="1" i="1" u="sng" dirty="0"/>
              <a:t>as input </a:t>
            </a:r>
            <a:r>
              <a:rPr lang="en-US" altLang="en-US" sz="1700" dirty="0"/>
              <a:t>and </a:t>
            </a:r>
            <a:r>
              <a:rPr lang="en-US" altLang="en-US" sz="1700" dirty="0">
                <a:solidFill>
                  <a:srgbClr val="00B050"/>
                </a:solidFill>
              </a:rPr>
              <a:t>produce</a:t>
            </a:r>
            <a:r>
              <a:rPr lang="en-US" altLang="en-US" sz="1700" dirty="0"/>
              <a:t> </a:t>
            </a:r>
            <a:r>
              <a:rPr lang="en-US" altLang="en-US" sz="1700" b="1" i="1" u="sng" dirty="0"/>
              <a:t>a new </a:t>
            </a:r>
            <a:r>
              <a:rPr lang="en-US" altLang="en-US" sz="1700" b="1" i="1" u="sng" dirty="0">
                <a:solidFill>
                  <a:srgbClr val="0070C0"/>
                </a:solidFill>
              </a:rPr>
              <a:t>relation</a:t>
            </a:r>
            <a:r>
              <a:rPr lang="en-US" altLang="en-US" sz="1700" b="1" i="1" u="sng" dirty="0"/>
              <a:t> </a:t>
            </a:r>
            <a:r>
              <a:rPr lang="en-US" altLang="en-US" sz="1700" u="sng" dirty="0"/>
              <a:t>as their result</a:t>
            </a:r>
            <a:r>
              <a:rPr lang="en-US" altLang="en-US" sz="1700" dirty="0"/>
              <a:t>. </a:t>
            </a:r>
          </a:p>
          <a:p>
            <a:r>
              <a:rPr lang="en-US" altLang="en-US" sz="1700" b="1" dirty="0">
                <a:solidFill>
                  <a:srgbClr val="0070C0"/>
                </a:solidFill>
              </a:rPr>
              <a:t>Six</a:t>
            </a:r>
            <a:r>
              <a:rPr lang="en-US" altLang="en-US" sz="1700" dirty="0"/>
              <a:t> </a:t>
            </a:r>
            <a:r>
              <a:rPr lang="en-US" altLang="en-US" sz="1700" dirty="0">
                <a:solidFill>
                  <a:srgbClr val="7030A0"/>
                </a:solidFill>
              </a:rPr>
              <a:t>basic operators: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altLang="en-US" sz="1700" dirty="0"/>
              <a:t>select: </a:t>
            </a:r>
            <a:r>
              <a:rPr kumimoji="0" lang="en-US" altLang="en-US" sz="1700" b="1" dirty="0">
                <a:sym typeface="Symbol" panose="05050102010706020507" pitchFamily="18" charset="2"/>
              </a:rPr>
              <a:t></a:t>
            </a:r>
            <a:endParaRPr lang="en-US" altLang="en-US" sz="1700" b="1" dirty="0"/>
          </a:p>
          <a:p>
            <a:pPr marL="800100" lvl="1" indent="-342900">
              <a:buFont typeface="+mj-lt"/>
              <a:buAutoNum type="arabicParenR"/>
            </a:pPr>
            <a:r>
              <a:rPr lang="en-US" altLang="en-US" sz="1700" dirty="0"/>
              <a:t>project: </a:t>
            </a:r>
            <a:r>
              <a:rPr lang="en-US" altLang="en-US" sz="1700" b="1" dirty="0">
                <a:sym typeface="Symbol" panose="05050102010706020507" pitchFamily="18" charset="2"/>
              </a:rPr>
              <a:t></a:t>
            </a:r>
            <a:endParaRPr lang="en-US" altLang="en-US" sz="1700" b="1" dirty="0"/>
          </a:p>
          <a:p>
            <a:pPr marL="800100" lvl="1" indent="-342900">
              <a:buFont typeface="+mj-lt"/>
              <a:buAutoNum type="arabicParenR"/>
            </a:pPr>
            <a:r>
              <a:rPr lang="en-US" altLang="en-US" sz="1700" dirty="0"/>
              <a:t>union: </a:t>
            </a:r>
            <a:r>
              <a:rPr lang="en-US" altLang="en-US" sz="1700" b="1" dirty="0">
                <a:sym typeface="Symbol" panose="05050102010706020507" pitchFamily="18" charset="2"/>
              </a:rPr>
              <a:t></a:t>
            </a:r>
            <a:endParaRPr lang="en-US" altLang="en-US" sz="1700" b="1" dirty="0"/>
          </a:p>
          <a:p>
            <a:pPr marL="800100" lvl="1" indent="-342900">
              <a:buFont typeface="+mj-lt"/>
              <a:buAutoNum type="arabicParenR"/>
            </a:pPr>
            <a:r>
              <a:rPr lang="en-US" altLang="en-US" sz="1700" dirty="0"/>
              <a:t>set difference: </a:t>
            </a:r>
            <a:r>
              <a:rPr lang="en-US" altLang="en-US" sz="1700" b="1" i="1" dirty="0"/>
              <a:t>–</a:t>
            </a:r>
            <a:r>
              <a:rPr lang="en-US" altLang="en-US" sz="1700" dirty="0"/>
              <a:t> 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altLang="en-US" sz="1700" dirty="0"/>
              <a:t>Cartesian (</a:t>
            </a:r>
            <a:r>
              <a:rPr lang="ar-JO" altLang="en-US" sz="1700" dirty="0">
                <a:solidFill>
                  <a:srgbClr val="0070C0"/>
                </a:solidFill>
              </a:rPr>
              <a:t>ديكارتي</a:t>
            </a:r>
            <a:r>
              <a:rPr lang="en-US" altLang="en-US" sz="1700" dirty="0"/>
              <a:t>) product: </a:t>
            </a:r>
            <a:r>
              <a:rPr lang="en-US" altLang="en-US" sz="1700" b="1" dirty="0"/>
              <a:t>x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altLang="en-US" sz="1700" dirty="0"/>
              <a:t>rename: </a:t>
            </a:r>
            <a:r>
              <a:rPr lang="en-US" altLang="en-US" sz="1700" b="1" i="1" dirty="0">
                <a:sym typeface="Symbol" panose="05050102010706020507" pitchFamily="18" charset="2"/>
              </a:rPr>
              <a:t></a:t>
            </a:r>
          </a:p>
          <a:p>
            <a:pPr lvl="1"/>
            <a:endParaRPr lang="en-US" altLang="en-US" sz="2000" i="1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453346"/>
            <a:ext cx="8077200" cy="609600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Select</a:t>
            </a:r>
            <a:r>
              <a:rPr lang="en-US" altLang="en-US" sz="2800" dirty="0"/>
              <a:t> Operation: </a:t>
            </a:r>
            <a:r>
              <a:rPr lang="en-US" altLang="en-US" sz="2800" dirty="0">
                <a:solidFill>
                  <a:srgbClr val="00B050"/>
                </a:solidFill>
              </a:rPr>
              <a:t>return rows based on condition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3574"/>
            <a:ext cx="7612170" cy="33503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/>
              <a:t>The  </a:t>
            </a:r>
            <a:r>
              <a:rPr lang="en-US" altLang="en-US" sz="1700" b="1" dirty="0">
                <a:solidFill>
                  <a:srgbClr val="FF0000"/>
                </a:solidFill>
              </a:rPr>
              <a:t>selec</a:t>
            </a:r>
            <a:r>
              <a:rPr lang="en-US" altLang="en-US" sz="1700" dirty="0">
                <a:solidFill>
                  <a:srgbClr val="FF0000"/>
                </a:solidFill>
              </a:rPr>
              <a:t>t</a:t>
            </a:r>
            <a:r>
              <a:rPr lang="en-US" altLang="en-US" sz="1700" dirty="0"/>
              <a:t> operation selects tuples that satisfy a given predicate.</a:t>
            </a:r>
          </a:p>
          <a:p>
            <a:pPr algn="ctr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olidFill>
                  <a:srgbClr val="C00000"/>
                </a:solidFill>
              </a:rPr>
              <a:t>Notation</a:t>
            </a:r>
            <a:r>
              <a:rPr lang="en-US" altLang="en-US" sz="1700" dirty="0"/>
              <a:t>:  </a:t>
            </a:r>
            <a:r>
              <a:rPr lang="en-US" altLang="en-US" b="1" i="1" dirty="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en-US" altLang="en-US" b="1" dirty="0">
                <a:sym typeface="Symbol" panose="05050102010706020507" pitchFamily="18" charset="2"/>
              </a:rPr>
              <a:t> </a:t>
            </a:r>
            <a:r>
              <a:rPr lang="en-US" altLang="en-US" b="1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p </a:t>
            </a:r>
            <a:r>
              <a:rPr lang="en-US" altLang="en-US" sz="1700" b="1" dirty="0">
                <a:sym typeface="Symbol" panose="05050102010706020507" pitchFamily="18" charset="2"/>
              </a:rPr>
              <a:t>(</a:t>
            </a:r>
            <a:r>
              <a:rPr lang="en-US" altLang="en-US" sz="1700" b="1" i="1" dirty="0">
                <a:sym typeface="Symbol" panose="05050102010706020507" pitchFamily="18" charset="2"/>
              </a:rPr>
              <a:t>r</a:t>
            </a:r>
            <a:r>
              <a:rPr lang="en-US" altLang="en-US" sz="1700" b="1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sz="1700" i="1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b="1" i="1" dirty="0">
                <a:solidFill>
                  <a:srgbClr val="00B050"/>
                </a:solidFill>
                <a:sym typeface="Symbol" panose="05050102010706020507" pitchFamily="18" charset="2"/>
              </a:rPr>
              <a:t>p</a:t>
            </a:r>
            <a:r>
              <a:rPr lang="en-US" altLang="en-US" sz="1700" dirty="0">
                <a:sym typeface="Symbol" panose="05050102010706020507" pitchFamily="18" charset="2"/>
              </a:rPr>
              <a:t> is called the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selection predicate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sz="1700" b="1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olidFill>
                  <a:srgbClr val="0070C0"/>
                </a:solidFill>
                <a:sym typeface="Symbol" panose="05050102010706020507" pitchFamily="18" charset="2"/>
              </a:rPr>
              <a:t>Example</a:t>
            </a:r>
            <a:r>
              <a:rPr lang="en-US" altLang="en-US" sz="1700" dirty="0">
                <a:sym typeface="Symbol" panose="05050102010706020507" pitchFamily="18" charset="2"/>
              </a:rPr>
              <a:t>: </a:t>
            </a:r>
            <a:r>
              <a:rPr lang="en-US" altLang="en-US" sz="1700" dirty="0">
                <a:solidFill>
                  <a:srgbClr val="FF0000"/>
                </a:solidFill>
                <a:sym typeface="Symbol" panose="05050102010706020507" pitchFamily="18" charset="2"/>
              </a:rPr>
              <a:t>select</a:t>
            </a:r>
            <a:r>
              <a:rPr lang="en-US" altLang="en-US" sz="1700" dirty="0">
                <a:sym typeface="Symbol" panose="05050102010706020507" pitchFamily="18" charset="2"/>
              </a:rPr>
              <a:t> those tuples of the </a:t>
            </a:r>
            <a:r>
              <a:rPr lang="en-US" altLang="en-US" sz="1700" i="1" dirty="0">
                <a:solidFill>
                  <a:srgbClr val="0070C0"/>
                </a:solidFill>
                <a:sym typeface="Symbol" panose="05050102010706020507" pitchFamily="18" charset="2"/>
              </a:rPr>
              <a:t>instructor</a:t>
            </a:r>
            <a:r>
              <a:rPr lang="en-US" altLang="en-US" sz="1700" dirty="0">
                <a:sym typeface="Symbol" panose="05050102010706020507" pitchFamily="18" charset="2"/>
              </a:rPr>
              <a:t>  relation </a:t>
            </a:r>
            <a:r>
              <a:rPr lang="en-US" altLang="en-US" sz="1700" b="1" dirty="0">
                <a:sym typeface="Symbol" panose="05050102010706020507" pitchFamily="18" charset="2"/>
              </a:rPr>
              <a:t>where</a:t>
            </a:r>
            <a:r>
              <a:rPr lang="en-US" altLang="en-US" sz="1700" dirty="0">
                <a:sym typeface="Symbol" panose="05050102010706020507" pitchFamily="18" charset="2"/>
              </a:rPr>
              <a:t> the instructor is in the “</a:t>
            </a:r>
            <a:r>
              <a:rPr lang="en-US" altLang="en-US" sz="1700" dirty="0">
                <a:solidFill>
                  <a:srgbClr val="FFC000"/>
                </a:solidFill>
                <a:sym typeface="Symbol" panose="05050102010706020507" pitchFamily="18" charset="2"/>
              </a:rPr>
              <a:t>Physics</a:t>
            </a:r>
            <a:r>
              <a:rPr lang="en-US" altLang="en-US" sz="1700" dirty="0">
                <a:sym typeface="Symbol" panose="05050102010706020507" pitchFamily="18" charset="2"/>
              </a:rPr>
              <a:t>” department.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sz="17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olidFill>
                  <a:srgbClr val="7030A0"/>
                </a:solidFill>
                <a:sym typeface="Symbol" panose="05050102010706020507" pitchFamily="18" charset="2"/>
              </a:rPr>
              <a:t>Query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	</a:t>
            </a:r>
            <a:r>
              <a:rPr lang="en-US" altLang="en-US" sz="1900" b="1" i="1" dirty="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en-US" altLang="en-US" sz="19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1900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dept_name=</a:t>
            </a:r>
            <a:r>
              <a:rPr lang="ja-JP" altLang="en-US" sz="1900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“</a:t>
            </a:r>
            <a:r>
              <a:rPr lang="en-US" altLang="ja-JP" sz="1900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Physics”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olidFill>
                  <a:srgbClr val="7030A0"/>
                </a:solidFill>
                <a:sym typeface="Symbol" panose="05050102010706020507" pitchFamily="18" charset="2"/>
              </a:rPr>
              <a:t>Result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0EA259D-031F-4208-A7F2-A15AE5165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858"/>
          <a:stretch/>
        </p:blipFill>
        <p:spPr>
          <a:xfrm>
            <a:off x="1647207" y="4745131"/>
            <a:ext cx="4932139" cy="12231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Select</a:t>
            </a:r>
            <a:r>
              <a:rPr lang="en-US" altLang="en-US" sz="2800" dirty="0"/>
              <a:t> Operation (Cont.): </a:t>
            </a:r>
            <a:r>
              <a:rPr lang="en-US" altLang="en-US" sz="2800" dirty="0">
                <a:solidFill>
                  <a:srgbClr val="00B050"/>
                </a:solidFill>
              </a:rPr>
              <a:t>conditions</a:t>
            </a:r>
            <a:r>
              <a:rPr lang="en-US" altLang="en-US" sz="2800" dirty="0"/>
              <a:t>..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8873"/>
            <a:ext cx="7656559" cy="481082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We </a:t>
            </a:r>
            <a:r>
              <a:rPr lang="en-US" altLang="en-US" sz="1700" dirty="0">
                <a:solidFill>
                  <a:srgbClr val="00B050"/>
                </a:solidFill>
                <a:sym typeface="Symbol" panose="05050102010706020507" pitchFamily="18" charset="2"/>
              </a:rPr>
              <a:t>allow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olidFill>
                  <a:srgbClr val="7030A0"/>
                </a:solidFill>
                <a:sym typeface="Symbol" panose="05050102010706020507" pitchFamily="18" charset="2"/>
              </a:rPr>
              <a:t>comparisons</a:t>
            </a:r>
            <a:r>
              <a:rPr lang="en-US" altLang="en-US" sz="1700" dirty="0">
                <a:sym typeface="Symbol" panose="05050102010706020507" pitchFamily="18" charset="2"/>
              </a:rPr>
              <a:t> using 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2400" dirty="0">
                <a:sym typeface="Symbol" panose="05050102010706020507" pitchFamily="18" charset="2"/>
              </a:rPr>
              <a:t>                     </a:t>
            </a:r>
            <a:r>
              <a:rPr lang="en-US" altLang="en-US" sz="2400" b="1" dirty="0">
                <a:sym typeface="Symbol" panose="05050102010706020507" pitchFamily="18" charset="2"/>
              </a:rPr>
              <a:t>=, , &gt;, , &lt;, 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       in the </a:t>
            </a:r>
            <a:r>
              <a:rPr lang="en-US" altLang="en-US" sz="1700" dirty="0">
                <a:solidFill>
                  <a:srgbClr val="FF0000"/>
                </a:solidFill>
                <a:sym typeface="Symbol" panose="05050102010706020507" pitchFamily="18" charset="2"/>
              </a:rPr>
              <a:t>selection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olidFill>
                  <a:srgbClr val="0070C0"/>
                </a:solidFill>
                <a:sym typeface="Symbol" panose="05050102010706020507" pitchFamily="18" charset="2"/>
              </a:rPr>
              <a:t>predicate</a:t>
            </a:r>
            <a:r>
              <a:rPr lang="en-US" altLang="en-US" sz="1700" dirty="0">
                <a:sym typeface="Symbol" panose="05050102010706020507" pitchFamily="18" charset="2"/>
              </a:rPr>
              <a:t>. 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sz="17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We can </a:t>
            </a:r>
            <a:r>
              <a:rPr lang="en-US" altLang="en-US" sz="1700" dirty="0">
                <a:solidFill>
                  <a:srgbClr val="00B050"/>
                </a:solidFill>
                <a:sym typeface="Symbol" panose="05050102010706020507" pitchFamily="18" charset="2"/>
              </a:rPr>
              <a:t>combine</a:t>
            </a:r>
            <a:r>
              <a:rPr lang="en-US" altLang="en-US" sz="1700" dirty="0">
                <a:sym typeface="Symbol" panose="05050102010706020507" pitchFamily="18" charset="2"/>
              </a:rPr>
              <a:t> several predicates into a larger predicate by using the connectives: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                    (</a:t>
            </a:r>
            <a:r>
              <a:rPr lang="en-US" altLang="en-US" sz="1700" b="1" dirty="0">
                <a:sym typeface="Symbol" panose="05050102010706020507" pitchFamily="18" charset="2"/>
              </a:rPr>
              <a:t>and</a:t>
            </a:r>
            <a:r>
              <a:rPr lang="en-US" altLang="en-US" sz="1700" dirty="0">
                <a:sym typeface="Symbol" panose="05050102010706020507" pitchFamily="18" charset="2"/>
              </a:rPr>
              <a:t>),  (</a:t>
            </a:r>
            <a:r>
              <a:rPr lang="en-US" altLang="en-US" sz="1700" b="1" dirty="0">
                <a:sym typeface="Symbol" panose="05050102010706020507" pitchFamily="18" charset="2"/>
              </a:rPr>
              <a:t>or</a:t>
            </a:r>
            <a:r>
              <a:rPr lang="en-US" altLang="en-US" sz="1700" dirty="0">
                <a:sym typeface="Symbol" panose="05050102010706020507" pitchFamily="18" charset="2"/>
              </a:rPr>
              <a:t>),  (</a:t>
            </a:r>
            <a:r>
              <a:rPr lang="en-US" altLang="en-US" sz="1700" b="1" dirty="0">
                <a:sym typeface="Symbol" panose="05050102010706020507" pitchFamily="18" charset="2"/>
              </a:rPr>
              <a:t>not</a:t>
            </a:r>
            <a:r>
              <a:rPr lang="en-US" altLang="en-US" sz="1700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endParaRPr lang="en-US" altLang="en-US" sz="17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Example: Find the instructors in Physics with a salary greater $90,000, we write:</a:t>
            </a:r>
          </a:p>
          <a:p>
            <a:pPr marL="0" indent="0" algn="ctr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dept_name=</a:t>
            </a:r>
            <a:r>
              <a:rPr lang="ja-JP" altLang="en-US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Physics</a:t>
            </a:r>
            <a:r>
              <a:rPr lang="ja-JP" altLang="en-US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” </a:t>
            </a:r>
            <a:r>
              <a:rPr lang="en-US" altLang="en-US" dirty="0">
                <a:solidFill>
                  <a:srgbClr val="00B050"/>
                </a:solidFill>
                <a:sym typeface="Symbol" panose="05050102010706020507" pitchFamily="18" charset="2"/>
              </a:rPr>
              <a:t></a:t>
            </a:r>
            <a:r>
              <a:rPr lang="ja-JP" altLang="en-US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en-US" altLang="ja-JP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salary </a:t>
            </a:r>
            <a:r>
              <a:rPr lang="en-US" altLang="ja-JP" sz="1700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&gt;</a:t>
            </a:r>
            <a:r>
              <a:rPr lang="en-US" altLang="ja-JP" sz="1700" i="1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en-US" altLang="ja-JP" sz="1700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90,000</a:t>
            </a:r>
            <a:r>
              <a:rPr lang="en-US" altLang="ja-JP" sz="1700" i="1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</a:p>
          <a:p>
            <a:pPr marL="0" indent="0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ja-JP" sz="800" i="1" dirty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The </a:t>
            </a:r>
            <a:r>
              <a:rPr lang="en-US" altLang="en-US" sz="1700" dirty="0">
                <a:solidFill>
                  <a:srgbClr val="0070C0"/>
                </a:solidFill>
                <a:sym typeface="Symbol" panose="05050102010706020507" pitchFamily="18" charset="2"/>
              </a:rPr>
              <a:t>select predicate </a:t>
            </a:r>
            <a:r>
              <a:rPr lang="en-US" altLang="en-US" sz="1700" dirty="0">
                <a:sym typeface="Symbol" panose="05050102010706020507" pitchFamily="18" charset="2"/>
              </a:rPr>
              <a:t>may  include </a:t>
            </a:r>
            <a:r>
              <a:rPr lang="en-US" altLang="en-US" sz="1700" b="1" dirty="0">
                <a:sym typeface="Symbol" panose="05050102010706020507" pitchFamily="18" charset="2"/>
              </a:rPr>
              <a:t>comparisons</a:t>
            </a:r>
            <a:r>
              <a:rPr lang="en-US" altLang="en-US" sz="1700" dirty="0">
                <a:sym typeface="Symbol" panose="05050102010706020507" pitchFamily="18" charset="2"/>
              </a:rPr>
              <a:t> between </a:t>
            </a:r>
            <a:r>
              <a:rPr lang="en-US" altLang="en-US" sz="1700" b="1" dirty="0">
                <a:sym typeface="Symbol" panose="05050102010706020507" pitchFamily="18" charset="2"/>
              </a:rPr>
              <a:t>two attributes</a:t>
            </a:r>
            <a:r>
              <a:rPr lang="en-US" altLang="en-US" sz="1700" dirty="0">
                <a:sym typeface="Symbol" panose="05050102010706020507" pitchFamily="18" charset="2"/>
              </a:rPr>
              <a:t>. 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Example, find all departments whose name is the same as their building name: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900" i="1" dirty="0">
                <a:sym typeface="Symbol" panose="05050102010706020507" pitchFamily="18" charset="2"/>
              </a:rPr>
              <a:t></a:t>
            </a:r>
            <a:r>
              <a:rPr lang="en-US" altLang="en-US" sz="1900" dirty="0">
                <a:sym typeface="Symbol" panose="05050102010706020507" pitchFamily="18" charset="2"/>
              </a:rPr>
              <a:t> </a:t>
            </a:r>
            <a:r>
              <a:rPr lang="en-US" altLang="en-US" sz="1900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dept_name=</a:t>
            </a:r>
            <a:r>
              <a:rPr lang="en-US" altLang="ja-JP" sz="1900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building</a:t>
            </a:r>
            <a:r>
              <a:rPr lang="en-US" altLang="ja-JP" sz="1900" i="1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ja-JP" altLang="en-US" sz="1900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department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  <a:endParaRPr lang="en-US" altLang="en-US" sz="17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083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346" y="392779"/>
            <a:ext cx="8077200" cy="609600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Project</a:t>
            </a:r>
            <a:r>
              <a:rPr lang="en-US" altLang="en-US" sz="2800" dirty="0"/>
              <a:t> Operation: </a:t>
            </a:r>
            <a:r>
              <a:rPr lang="en-US" altLang="en-US" sz="2800" dirty="0">
                <a:solidFill>
                  <a:srgbClr val="00B050"/>
                </a:solidFill>
              </a:rPr>
              <a:t>returns columns</a:t>
            </a:r>
            <a:r>
              <a:rPr lang="en-US" altLang="en-US" dirty="0">
                <a:solidFill>
                  <a:srgbClr val="00B050"/>
                </a:solidFill>
              </a:rPr>
              <a:t> (attributes)</a:t>
            </a:r>
            <a:endParaRPr lang="en-US" altLang="en-US" sz="2800" dirty="0">
              <a:solidFill>
                <a:srgbClr val="00B050"/>
              </a:solidFill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683192" cy="4876800"/>
          </a:xfrm>
        </p:spPr>
        <p:txBody>
          <a:bodyPr/>
          <a:lstStyle/>
          <a:p>
            <a:pPr>
              <a:lnSpc>
                <a:spcPct val="120000"/>
              </a:lnSpc>
              <a:tabLst>
                <a:tab pos="3257550" algn="ctr"/>
              </a:tabLst>
            </a:pPr>
            <a:r>
              <a:rPr lang="en-US" altLang="en-US" sz="1700" dirty="0"/>
              <a:t>A </a:t>
            </a:r>
            <a:r>
              <a:rPr lang="en-US" altLang="en-US" sz="1700" u="sng" dirty="0">
                <a:solidFill>
                  <a:srgbClr val="FF0000"/>
                </a:solidFill>
              </a:rPr>
              <a:t>unary</a:t>
            </a:r>
            <a:r>
              <a:rPr lang="en-US" altLang="en-US" sz="1700" dirty="0"/>
              <a:t> </a:t>
            </a:r>
            <a:r>
              <a:rPr lang="en-US" altLang="en-US" sz="1700" dirty="0">
                <a:solidFill>
                  <a:srgbClr val="0070C0"/>
                </a:solidFill>
              </a:rPr>
              <a:t>operation</a:t>
            </a:r>
            <a:r>
              <a:rPr lang="en-US" altLang="en-US" sz="1700" dirty="0"/>
              <a:t> that </a:t>
            </a:r>
            <a:r>
              <a:rPr lang="en-US" altLang="en-US" sz="1700" dirty="0">
                <a:solidFill>
                  <a:srgbClr val="00B050"/>
                </a:solidFill>
              </a:rPr>
              <a:t>returns</a:t>
            </a:r>
            <a:r>
              <a:rPr lang="en-US" altLang="en-US" sz="1700" dirty="0"/>
              <a:t> its argument relation, with certain attributes left out.  </a:t>
            </a:r>
          </a:p>
          <a:p>
            <a:pPr lvl="5">
              <a:lnSpc>
                <a:spcPct val="120000"/>
              </a:lnSpc>
              <a:tabLst>
                <a:tab pos="3257550" algn="ctr"/>
              </a:tabLst>
            </a:pPr>
            <a:r>
              <a:rPr lang="en-US" altLang="en-US" dirty="0">
                <a:solidFill>
                  <a:srgbClr val="C00000"/>
                </a:solidFill>
              </a:rPr>
              <a:t>Notation</a:t>
            </a:r>
            <a:r>
              <a:rPr lang="en-US" altLang="en-US" dirty="0"/>
              <a:t>:</a:t>
            </a:r>
          </a:p>
          <a:p>
            <a:pPr lvl="5">
              <a:lnSpc>
                <a:spcPct val="120000"/>
              </a:lnSpc>
              <a:buNone/>
              <a:tabLst>
                <a:tab pos="3257550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                  </a:t>
            </a:r>
            <a:r>
              <a:rPr lang="en-US" altLang="en-US" b="1" dirty="0">
                <a:sym typeface="Symbol" panose="05050102010706020507" pitchFamily="18" charset="2"/>
              </a:rPr>
              <a:t>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A</a:t>
            </a:r>
            <a:r>
              <a:rPr lang="en-US" altLang="en-US" i="1" baseline="-50000" dirty="0">
                <a:solidFill>
                  <a:srgbClr val="00B050"/>
                </a:solidFill>
                <a:sym typeface="Symbol" panose="05050102010706020507" pitchFamily="18" charset="2"/>
              </a:rPr>
              <a:t>1</a:t>
            </a:r>
            <a:r>
              <a:rPr lang="en-US" altLang="en-US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,A</a:t>
            </a:r>
            <a:r>
              <a:rPr lang="en-US" altLang="en-US" i="1" baseline="-50000" dirty="0">
                <a:solidFill>
                  <a:srgbClr val="00B050"/>
                </a:solidFill>
                <a:sym typeface="Symbol" panose="05050102010706020507" pitchFamily="18" charset="2"/>
              </a:rPr>
              <a:t>2</a:t>
            </a:r>
            <a:r>
              <a:rPr lang="en-US" altLang="en-US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,A</a:t>
            </a:r>
            <a:r>
              <a:rPr lang="en-US" altLang="en-US" i="1" baseline="-50000" dirty="0">
                <a:solidFill>
                  <a:srgbClr val="00B050"/>
                </a:solidFill>
                <a:sym typeface="Symbol" panose="05050102010706020507" pitchFamily="18" charset="2"/>
              </a:rPr>
              <a:t>3</a:t>
            </a:r>
            <a:r>
              <a:rPr lang="en-US" altLang="en-US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 ….A</a:t>
            </a:r>
            <a:r>
              <a:rPr lang="en-US" altLang="en-US" i="1" baseline="-50000" dirty="0">
                <a:solidFill>
                  <a:srgbClr val="00B050"/>
                </a:solidFill>
                <a:sym typeface="Symbol" panose="05050102010706020507" pitchFamily="18" charset="2"/>
              </a:rPr>
              <a:t>k</a:t>
            </a:r>
            <a:r>
              <a:rPr lang="en-US" altLang="en-US" i="1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en-US" altLang="en-US" baseline="-25000" dirty="0">
                <a:solidFill>
                  <a:srgbClr val="00B050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r</a:t>
            </a:r>
            <a:r>
              <a:rPr lang="en-US" altLang="ja-JP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20000"/>
              </a:lnSpc>
              <a:buNone/>
              <a:tabLst>
                <a:tab pos="3257550" algn="ctr"/>
              </a:tabLst>
            </a:pPr>
            <a:r>
              <a:rPr lang="en-US" altLang="en-US" sz="17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>
              <a:lnSpc>
                <a:spcPct val="120000"/>
              </a:lnSpc>
              <a:buFont typeface="Monotype Sorts" charset="2"/>
              <a:buNone/>
              <a:tabLst>
                <a:tab pos="3257550" algn="ctr"/>
              </a:tabLst>
            </a:pPr>
            <a:r>
              <a:rPr lang="en-US" altLang="en-US" sz="1700" dirty="0"/>
              <a:t>	where </a:t>
            </a:r>
            <a:r>
              <a:rPr lang="en-US" altLang="en-US" sz="1700" i="1" dirty="0">
                <a:solidFill>
                  <a:srgbClr val="00B050"/>
                </a:solidFill>
              </a:rPr>
              <a:t>A</a:t>
            </a:r>
            <a:r>
              <a:rPr lang="en-US" altLang="en-US" sz="1700" i="1" baseline="-25000" dirty="0">
                <a:solidFill>
                  <a:srgbClr val="00B050"/>
                </a:solidFill>
              </a:rPr>
              <a:t>1</a:t>
            </a:r>
            <a:r>
              <a:rPr lang="en-US" altLang="en-US" sz="1700" i="1" dirty="0">
                <a:solidFill>
                  <a:srgbClr val="00B050"/>
                </a:solidFill>
              </a:rPr>
              <a:t>, A</a:t>
            </a:r>
            <a:r>
              <a:rPr lang="en-US" altLang="en-US" sz="1700" i="1" baseline="-25000" dirty="0">
                <a:solidFill>
                  <a:srgbClr val="00B050"/>
                </a:solidFill>
              </a:rPr>
              <a:t>2</a:t>
            </a:r>
            <a:r>
              <a:rPr lang="en-US" altLang="en-US" sz="1700" dirty="0">
                <a:solidFill>
                  <a:srgbClr val="00B050"/>
                </a:solidFill>
              </a:rPr>
              <a:t>,  …, </a:t>
            </a:r>
            <a:r>
              <a:rPr lang="en-US" altLang="en-US" i="1" dirty="0">
                <a:solidFill>
                  <a:srgbClr val="00B050"/>
                </a:solidFill>
              </a:rPr>
              <a:t>A</a:t>
            </a:r>
            <a:r>
              <a:rPr lang="en-US" altLang="en-US" i="1" baseline="-25000" dirty="0">
                <a:solidFill>
                  <a:srgbClr val="00B050"/>
                </a:solidFill>
              </a:rPr>
              <a:t>k</a:t>
            </a:r>
            <a:r>
              <a:rPr lang="en-US" altLang="en-US" sz="1700" dirty="0">
                <a:solidFill>
                  <a:srgbClr val="00B050"/>
                </a:solidFill>
              </a:rPr>
              <a:t>  </a:t>
            </a:r>
            <a:r>
              <a:rPr lang="en-US" altLang="en-US" sz="1700" dirty="0"/>
              <a:t>are attribute names and </a:t>
            </a:r>
            <a:r>
              <a:rPr lang="en-US" altLang="en-US" sz="1700" i="1" dirty="0">
                <a:solidFill>
                  <a:srgbClr val="0070C0"/>
                </a:solidFill>
              </a:rPr>
              <a:t>r</a:t>
            </a:r>
            <a:r>
              <a:rPr lang="en-US" altLang="en-US" sz="1700" dirty="0">
                <a:solidFill>
                  <a:srgbClr val="0070C0"/>
                </a:solidFill>
              </a:rPr>
              <a:t> </a:t>
            </a:r>
            <a:r>
              <a:rPr lang="en-US" altLang="en-US" sz="1700" dirty="0"/>
              <a:t>is a relation name.</a:t>
            </a:r>
          </a:p>
          <a:p>
            <a:pPr>
              <a:lnSpc>
                <a:spcPct val="120000"/>
              </a:lnSpc>
              <a:buFont typeface="Monotype Sorts" charset="2"/>
              <a:buNone/>
              <a:tabLst>
                <a:tab pos="3257550" algn="ctr"/>
              </a:tabLst>
            </a:pPr>
            <a:endParaRPr lang="en-US" altLang="en-US" sz="1700" dirty="0"/>
          </a:p>
          <a:p>
            <a:pPr>
              <a:tabLst>
                <a:tab pos="3257550" algn="ctr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/>
              <a:t>result</a:t>
            </a:r>
            <a:r>
              <a:rPr lang="en-US" altLang="en-US" sz="1700" dirty="0"/>
              <a:t> is defined </a:t>
            </a:r>
            <a:r>
              <a:rPr lang="en-US" altLang="en-US" sz="1700" dirty="0">
                <a:solidFill>
                  <a:srgbClr val="0070C0"/>
                </a:solidFill>
              </a:rPr>
              <a:t>as</a:t>
            </a:r>
            <a:r>
              <a:rPr lang="en-US" altLang="en-US" sz="1700" dirty="0"/>
              <a:t> the </a:t>
            </a:r>
            <a:r>
              <a:rPr lang="en-US" altLang="en-US" sz="1700" b="1" dirty="0">
                <a:solidFill>
                  <a:srgbClr val="0070C0"/>
                </a:solidFill>
              </a:rPr>
              <a:t>relation of </a:t>
            </a:r>
            <a:r>
              <a:rPr lang="en-US" altLang="en-US" sz="1700" b="1" i="1" dirty="0">
                <a:solidFill>
                  <a:srgbClr val="0070C0"/>
                </a:solidFill>
              </a:rPr>
              <a:t>k</a:t>
            </a:r>
            <a:r>
              <a:rPr lang="en-US" altLang="en-US" sz="1700" b="1" dirty="0">
                <a:solidFill>
                  <a:srgbClr val="0070C0"/>
                </a:solidFill>
              </a:rPr>
              <a:t> columns </a:t>
            </a:r>
            <a:r>
              <a:rPr lang="en-US" altLang="en-US" sz="1700" dirty="0"/>
              <a:t>obtained </a:t>
            </a:r>
            <a:r>
              <a:rPr lang="en-US" altLang="en-US" sz="1700" dirty="0">
                <a:solidFill>
                  <a:srgbClr val="00B050"/>
                </a:solidFill>
              </a:rPr>
              <a:t>by</a:t>
            </a:r>
            <a:r>
              <a:rPr lang="en-US" altLang="en-US" sz="1700" dirty="0"/>
              <a:t> </a:t>
            </a:r>
            <a:r>
              <a:rPr lang="en-US" altLang="en-US" sz="1700" u="sng" dirty="0"/>
              <a:t>erasing the columns that are not listed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3257550" algn="ctr"/>
              </a:tabLst>
            </a:pPr>
            <a:r>
              <a:rPr lang="en-US" altLang="en-US" dirty="0"/>
              <a:t>Duplicate rows removed from result, since relations are sets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94247</TotalTime>
  <Words>2432</Words>
  <Application>Microsoft Office PowerPoint</Application>
  <PresentationFormat>On-screen Show (4:3)</PresentationFormat>
  <Paragraphs>243</Paragraphs>
  <Slides>26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  <vt:variant>
        <vt:lpstr>Custom Shows</vt:lpstr>
      </vt:variant>
      <vt:variant>
        <vt:i4>1</vt:i4>
      </vt:variant>
    </vt:vector>
  </HeadingPairs>
  <TitlesOfParts>
    <vt:vector size="39" baseType="lpstr">
      <vt:lpstr>ＭＳ Ｐゴシック</vt:lpstr>
      <vt:lpstr>ＭＳ Ｐゴシック</vt:lpstr>
      <vt:lpstr>Arial</vt:lpstr>
      <vt:lpstr>Cambria Math</vt:lpstr>
      <vt:lpstr>Google Sans</vt:lpstr>
      <vt:lpstr>Helvetica</vt:lpstr>
      <vt:lpstr>Monotype Sorts</vt:lpstr>
      <vt:lpstr>Symbol</vt:lpstr>
      <vt:lpstr>Times New Roman</vt:lpstr>
      <vt:lpstr>Webdings</vt:lpstr>
      <vt:lpstr>Wingdings</vt:lpstr>
      <vt:lpstr>2_db-5-grey</vt:lpstr>
      <vt:lpstr>Pure” languages: The Pure language is a successor of the equational programming language Q,   </vt:lpstr>
      <vt:lpstr>Procedural versus non-procedural, or declarative </vt:lpstr>
      <vt:lpstr>Procedural versus non-procedural, or declarative </vt:lpstr>
      <vt:lpstr>Declarative language</vt:lpstr>
      <vt:lpstr>Relational Query Languages</vt:lpstr>
      <vt:lpstr>Relational Algebra</vt:lpstr>
      <vt:lpstr>Select Operation: return rows based on condition</vt:lpstr>
      <vt:lpstr>Select Operation (Cont.): conditions..</vt:lpstr>
      <vt:lpstr>Project Operation: returns columns (attributes)</vt:lpstr>
      <vt:lpstr>Project Operation Example</vt:lpstr>
      <vt:lpstr>Composition of Relational Operations: like nested: find all.. condition</vt:lpstr>
      <vt:lpstr>Cartesian-Product Operation: returns all the rows in all the tables </vt:lpstr>
      <vt:lpstr>The  instructor  X  teaches  table</vt:lpstr>
      <vt:lpstr>Join Operation</vt:lpstr>
      <vt:lpstr>Join Operation (Cont.)</vt:lpstr>
      <vt:lpstr>Join Operation (Cont.)</vt:lpstr>
      <vt:lpstr>Union Operation: combine result of two operations: All… OR</vt:lpstr>
      <vt:lpstr>Union Operation (Cont.)</vt:lpstr>
      <vt:lpstr>Set-Intersection Operation: result of two operations: All… AND</vt:lpstr>
      <vt:lpstr>Set Difference Operation: result of two operations: All… in…, but not in </vt:lpstr>
      <vt:lpstr>The Assignment  Operation </vt:lpstr>
      <vt:lpstr>The Rename Operation</vt:lpstr>
      <vt:lpstr>Rename Operation.. Examples </vt:lpstr>
      <vt:lpstr>Equivalent Queries</vt:lpstr>
      <vt:lpstr>Equivalent Queries</vt:lpstr>
      <vt:lpstr>End of Chapter 2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Mhammed Al-Makadmeh</cp:lastModifiedBy>
  <cp:revision>507</cp:revision>
  <cp:lastPrinted>1999-06-28T19:27:31Z</cp:lastPrinted>
  <dcterms:created xsi:type="dcterms:W3CDTF">2009-12-21T15:40:22Z</dcterms:created>
  <dcterms:modified xsi:type="dcterms:W3CDTF">2024-04-06T07:08:07Z</dcterms:modified>
</cp:coreProperties>
</file>